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67" r:id="rId2"/>
    <p:sldId id="258" r:id="rId3"/>
    <p:sldId id="259" r:id="rId4"/>
    <p:sldId id="260" r:id="rId5"/>
    <p:sldId id="268" r:id="rId6"/>
    <p:sldId id="262" r:id="rId7"/>
    <p:sldId id="263" r:id="rId8"/>
    <p:sldId id="264" r:id="rId9"/>
    <p:sldId id="266" r:id="rId10"/>
    <p:sldId id="265" r:id="rId1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680A1F5D-9114-4EDC-8841-19355048C757}">
          <p14:sldIdLst>
            <p14:sldId id="267"/>
            <p14:sldId id="258"/>
            <p14:sldId id="259"/>
            <p14:sldId id="260"/>
            <p14:sldId id="268"/>
            <p14:sldId id="262"/>
            <p14:sldId id="263"/>
            <p14:sldId id="264"/>
            <p14:sldId id="266"/>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298"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513063-C9C3-46D9-A97D-C40ABDE409A8}"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zh-TW" altLang="en-US"/>
        </a:p>
      </dgm:t>
    </dgm:pt>
    <dgm:pt modelId="{864ACA8A-80D3-47EF-B254-932BC26E20D2}">
      <dgm:prSet phldrT="[文字]"/>
      <dgm:spPr/>
      <dgm:t>
        <a:bodyPr/>
        <a:lstStyle/>
        <a:p>
          <a:r>
            <a:rPr lang="en-US" altLang="zh-TW" dirty="0" smtClean="0"/>
            <a:t>Agricultural Policy</a:t>
          </a:r>
          <a:endParaRPr lang="zh-TW" altLang="en-US" dirty="0"/>
        </a:p>
      </dgm:t>
    </dgm:pt>
    <dgm:pt modelId="{7D5F1939-FCF7-4129-82F5-1E2B5C66B74F}" type="parTrans" cxnId="{482B0C33-ECDB-4E01-BFD6-CEA92387B6E5}">
      <dgm:prSet/>
      <dgm:spPr/>
      <dgm:t>
        <a:bodyPr/>
        <a:lstStyle/>
        <a:p>
          <a:endParaRPr lang="zh-TW" altLang="en-US"/>
        </a:p>
      </dgm:t>
    </dgm:pt>
    <dgm:pt modelId="{C147FA07-0654-495A-8794-1BBB63E87EC0}" type="sibTrans" cxnId="{482B0C33-ECDB-4E01-BFD6-CEA92387B6E5}">
      <dgm:prSet/>
      <dgm:spPr/>
      <dgm:t>
        <a:bodyPr/>
        <a:lstStyle/>
        <a:p>
          <a:endParaRPr lang="zh-TW" altLang="en-US"/>
        </a:p>
      </dgm:t>
    </dgm:pt>
    <dgm:pt modelId="{31612641-2D99-4998-A5BA-3F72BE700E31}">
      <dgm:prSet phldrT="[文字]"/>
      <dgm:spPr/>
      <dgm:t>
        <a:bodyPr/>
        <a:lstStyle/>
        <a:p>
          <a:r>
            <a:rPr lang="en-US" altLang="zh-TW" dirty="0" smtClean="0"/>
            <a:t>Institutions and Regulations</a:t>
          </a:r>
          <a:endParaRPr lang="zh-TW" altLang="en-US" dirty="0"/>
        </a:p>
      </dgm:t>
    </dgm:pt>
    <dgm:pt modelId="{CEDD503B-2AB0-4B23-B493-931E8D9208D9}" type="parTrans" cxnId="{DADAC1D2-2888-43D0-83B9-21E408BCDE90}">
      <dgm:prSet/>
      <dgm:spPr/>
      <dgm:t>
        <a:bodyPr/>
        <a:lstStyle/>
        <a:p>
          <a:endParaRPr lang="zh-TW" altLang="en-US"/>
        </a:p>
      </dgm:t>
    </dgm:pt>
    <dgm:pt modelId="{52A2C545-7435-42B7-96C6-158B36D00794}" type="sibTrans" cxnId="{DADAC1D2-2888-43D0-83B9-21E408BCDE90}">
      <dgm:prSet/>
      <dgm:spPr/>
      <dgm:t>
        <a:bodyPr/>
        <a:lstStyle/>
        <a:p>
          <a:endParaRPr lang="zh-TW" altLang="en-US"/>
        </a:p>
      </dgm:t>
    </dgm:pt>
    <dgm:pt modelId="{F3D10F19-D36A-48A5-9701-0DEDA12B9430}">
      <dgm:prSet phldrT="[文字]"/>
      <dgm:spPr/>
      <dgm:t>
        <a:bodyPr/>
        <a:lstStyle/>
        <a:p>
          <a:r>
            <a:rPr lang="en-US" altLang="zh-TW" dirty="0" smtClean="0"/>
            <a:t>Agricultural Marketing</a:t>
          </a:r>
          <a:endParaRPr lang="zh-TW" altLang="en-US" dirty="0"/>
        </a:p>
      </dgm:t>
    </dgm:pt>
    <dgm:pt modelId="{32383242-4E43-4E62-B36B-434E3447D914}" type="parTrans" cxnId="{8A38C6D8-9350-43C3-913C-0128D38116B8}">
      <dgm:prSet/>
      <dgm:spPr/>
      <dgm:t>
        <a:bodyPr/>
        <a:lstStyle/>
        <a:p>
          <a:endParaRPr lang="zh-TW" altLang="en-US"/>
        </a:p>
      </dgm:t>
    </dgm:pt>
    <dgm:pt modelId="{E557C4FC-E29A-489F-A309-C15D97B4923B}" type="sibTrans" cxnId="{8A38C6D8-9350-43C3-913C-0128D38116B8}">
      <dgm:prSet/>
      <dgm:spPr/>
      <dgm:t>
        <a:bodyPr/>
        <a:lstStyle/>
        <a:p>
          <a:endParaRPr lang="zh-TW" altLang="en-US"/>
        </a:p>
      </dgm:t>
    </dgm:pt>
    <dgm:pt modelId="{B54355BE-6C56-44A5-9314-03840CFE0CCB}">
      <dgm:prSet phldrT="[文字]"/>
      <dgm:spPr/>
      <dgm:t>
        <a:bodyPr/>
        <a:lstStyle/>
        <a:p>
          <a:r>
            <a:rPr lang="en-US" altLang="zh-TW" dirty="0" smtClean="0"/>
            <a:t>Trade and Consumption</a:t>
          </a:r>
          <a:endParaRPr lang="zh-TW" altLang="en-US" dirty="0"/>
        </a:p>
      </dgm:t>
    </dgm:pt>
    <dgm:pt modelId="{57FE4C6A-5EDD-4598-BCF7-D758467DFEF9}" type="parTrans" cxnId="{0D31A7F9-2626-4260-B64F-A713EBC97B64}">
      <dgm:prSet/>
      <dgm:spPr/>
      <dgm:t>
        <a:bodyPr/>
        <a:lstStyle/>
        <a:p>
          <a:endParaRPr lang="zh-TW" altLang="en-US"/>
        </a:p>
      </dgm:t>
    </dgm:pt>
    <dgm:pt modelId="{A02D8033-513D-47A5-9779-ECB8965EF213}" type="sibTrans" cxnId="{0D31A7F9-2626-4260-B64F-A713EBC97B64}">
      <dgm:prSet/>
      <dgm:spPr/>
      <dgm:t>
        <a:bodyPr/>
        <a:lstStyle/>
        <a:p>
          <a:endParaRPr lang="zh-TW" altLang="en-US"/>
        </a:p>
      </dgm:t>
    </dgm:pt>
    <dgm:pt modelId="{02459B78-0271-47C0-AD49-F124C4E3F18E}" type="pres">
      <dgm:prSet presAssocID="{6C513063-C9C3-46D9-A97D-C40ABDE409A8}" presName="diagram" presStyleCnt="0">
        <dgm:presLayoutVars>
          <dgm:dir/>
          <dgm:resizeHandles val="exact"/>
        </dgm:presLayoutVars>
      </dgm:prSet>
      <dgm:spPr/>
      <dgm:t>
        <a:bodyPr/>
        <a:lstStyle/>
        <a:p>
          <a:endParaRPr lang="zh-TW" altLang="en-US"/>
        </a:p>
      </dgm:t>
    </dgm:pt>
    <dgm:pt modelId="{919C0724-480C-414B-B47A-D22CD64795FF}" type="pres">
      <dgm:prSet presAssocID="{864ACA8A-80D3-47EF-B254-932BC26E20D2}" presName="node" presStyleLbl="node1" presStyleIdx="0" presStyleCnt="4">
        <dgm:presLayoutVars>
          <dgm:bulletEnabled val="1"/>
        </dgm:presLayoutVars>
      </dgm:prSet>
      <dgm:spPr/>
      <dgm:t>
        <a:bodyPr/>
        <a:lstStyle/>
        <a:p>
          <a:endParaRPr lang="zh-TW" altLang="en-US"/>
        </a:p>
      </dgm:t>
    </dgm:pt>
    <dgm:pt modelId="{24604410-7387-43B3-AE35-857920C0CD38}" type="pres">
      <dgm:prSet presAssocID="{C147FA07-0654-495A-8794-1BBB63E87EC0}" presName="sibTrans" presStyleCnt="0"/>
      <dgm:spPr/>
    </dgm:pt>
    <dgm:pt modelId="{7B932F91-C6CA-419C-9C66-02FD3BC2DA62}" type="pres">
      <dgm:prSet presAssocID="{31612641-2D99-4998-A5BA-3F72BE700E31}" presName="node" presStyleLbl="node1" presStyleIdx="1" presStyleCnt="4">
        <dgm:presLayoutVars>
          <dgm:bulletEnabled val="1"/>
        </dgm:presLayoutVars>
      </dgm:prSet>
      <dgm:spPr/>
      <dgm:t>
        <a:bodyPr/>
        <a:lstStyle/>
        <a:p>
          <a:endParaRPr lang="zh-TW" altLang="en-US"/>
        </a:p>
      </dgm:t>
    </dgm:pt>
    <dgm:pt modelId="{6D07C021-8BDA-4A43-B154-6615B54891F6}" type="pres">
      <dgm:prSet presAssocID="{52A2C545-7435-42B7-96C6-158B36D00794}" presName="sibTrans" presStyleCnt="0"/>
      <dgm:spPr/>
    </dgm:pt>
    <dgm:pt modelId="{8DCE3CFD-7A0F-42D3-926B-A97D750F442E}" type="pres">
      <dgm:prSet presAssocID="{F3D10F19-D36A-48A5-9701-0DEDA12B9430}" presName="node" presStyleLbl="node1" presStyleIdx="2" presStyleCnt="4">
        <dgm:presLayoutVars>
          <dgm:bulletEnabled val="1"/>
        </dgm:presLayoutVars>
      </dgm:prSet>
      <dgm:spPr/>
      <dgm:t>
        <a:bodyPr/>
        <a:lstStyle/>
        <a:p>
          <a:endParaRPr lang="zh-TW" altLang="en-US"/>
        </a:p>
      </dgm:t>
    </dgm:pt>
    <dgm:pt modelId="{F045A6F2-7080-425D-AFE0-71066A5297EF}" type="pres">
      <dgm:prSet presAssocID="{E557C4FC-E29A-489F-A309-C15D97B4923B}" presName="sibTrans" presStyleCnt="0"/>
      <dgm:spPr/>
    </dgm:pt>
    <dgm:pt modelId="{3A8D8614-6E3A-4694-83FA-8FE4EAF75703}" type="pres">
      <dgm:prSet presAssocID="{B54355BE-6C56-44A5-9314-03840CFE0CCB}" presName="node" presStyleLbl="node1" presStyleIdx="3" presStyleCnt="4">
        <dgm:presLayoutVars>
          <dgm:bulletEnabled val="1"/>
        </dgm:presLayoutVars>
      </dgm:prSet>
      <dgm:spPr/>
      <dgm:t>
        <a:bodyPr/>
        <a:lstStyle/>
        <a:p>
          <a:endParaRPr lang="zh-TW" altLang="en-US"/>
        </a:p>
      </dgm:t>
    </dgm:pt>
  </dgm:ptLst>
  <dgm:cxnLst>
    <dgm:cxn modelId="{0D31A7F9-2626-4260-B64F-A713EBC97B64}" srcId="{6C513063-C9C3-46D9-A97D-C40ABDE409A8}" destId="{B54355BE-6C56-44A5-9314-03840CFE0CCB}" srcOrd="3" destOrd="0" parTransId="{57FE4C6A-5EDD-4598-BCF7-D758467DFEF9}" sibTransId="{A02D8033-513D-47A5-9779-ECB8965EF213}"/>
    <dgm:cxn modelId="{40689A90-1E15-48BC-AC6F-6D38CDB18E80}" type="presOf" srcId="{B54355BE-6C56-44A5-9314-03840CFE0CCB}" destId="{3A8D8614-6E3A-4694-83FA-8FE4EAF75703}" srcOrd="0" destOrd="0" presId="urn:microsoft.com/office/officeart/2005/8/layout/default"/>
    <dgm:cxn modelId="{84765181-D0E1-4C18-9DB5-396BA3F3A3CB}" type="presOf" srcId="{864ACA8A-80D3-47EF-B254-932BC26E20D2}" destId="{919C0724-480C-414B-B47A-D22CD64795FF}" srcOrd="0" destOrd="0" presId="urn:microsoft.com/office/officeart/2005/8/layout/default"/>
    <dgm:cxn modelId="{DADAC1D2-2888-43D0-83B9-21E408BCDE90}" srcId="{6C513063-C9C3-46D9-A97D-C40ABDE409A8}" destId="{31612641-2D99-4998-A5BA-3F72BE700E31}" srcOrd="1" destOrd="0" parTransId="{CEDD503B-2AB0-4B23-B493-931E8D9208D9}" sibTransId="{52A2C545-7435-42B7-96C6-158B36D00794}"/>
    <dgm:cxn modelId="{482B0C33-ECDB-4E01-BFD6-CEA92387B6E5}" srcId="{6C513063-C9C3-46D9-A97D-C40ABDE409A8}" destId="{864ACA8A-80D3-47EF-B254-932BC26E20D2}" srcOrd="0" destOrd="0" parTransId="{7D5F1939-FCF7-4129-82F5-1E2B5C66B74F}" sibTransId="{C147FA07-0654-495A-8794-1BBB63E87EC0}"/>
    <dgm:cxn modelId="{9145621F-7C4E-4B56-B8D8-69F17E648920}" type="presOf" srcId="{31612641-2D99-4998-A5BA-3F72BE700E31}" destId="{7B932F91-C6CA-419C-9C66-02FD3BC2DA62}" srcOrd="0" destOrd="0" presId="urn:microsoft.com/office/officeart/2005/8/layout/default"/>
    <dgm:cxn modelId="{8A38C6D8-9350-43C3-913C-0128D38116B8}" srcId="{6C513063-C9C3-46D9-A97D-C40ABDE409A8}" destId="{F3D10F19-D36A-48A5-9701-0DEDA12B9430}" srcOrd="2" destOrd="0" parTransId="{32383242-4E43-4E62-B36B-434E3447D914}" sibTransId="{E557C4FC-E29A-489F-A309-C15D97B4923B}"/>
    <dgm:cxn modelId="{4D57964C-6309-4B73-9799-67EC56EEC22F}" type="presOf" srcId="{6C513063-C9C3-46D9-A97D-C40ABDE409A8}" destId="{02459B78-0271-47C0-AD49-F124C4E3F18E}" srcOrd="0" destOrd="0" presId="urn:microsoft.com/office/officeart/2005/8/layout/default"/>
    <dgm:cxn modelId="{7F8CCABD-C5A3-4776-B0A3-2949BE5F3CEF}" type="presOf" srcId="{F3D10F19-D36A-48A5-9701-0DEDA12B9430}" destId="{8DCE3CFD-7A0F-42D3-926B-A97D750F442E}" srcOrd="0" destOrd="0" presId="urn:microsoft.com/office/officeart/2005/8/layout/default"/>
    <dgm:cxn modelId="{C590B93C-4777-4972-92F7-D7EF8C5B7417}" type="presParOf" srcId="{02459B78-0271-47C0-AD49-F124C4E3F18E}" destId="{919C0724-480C-414B-B47A-D22CD64795FF}" srcOrd="0" destOrd="0" presId="urn:microsoft.com/office/officeart/2005/8/layout/default"/>
    <dgm:cxn modelId="{07764DBC-321A-4B4C-91C5-C117D7F086F8}" type="presParOf" srcId="{02459B78-0271-47C0-AD49-F124C4E3F18E}" destId="{24604410-7387-43B3-AE35-857920C0CD38}" srcOrd="1" destOrd="0" presId="urn:microsoft.com/office/officeart/2005/8/layout/default"/>
    <dgm:cxn modelId="{3EBBC915-BAF2-44B4-9211-D60477712A0D}" type="presParOf" srcId="{02459B78-0271-47C0-AD49-F124C4E3F18E}" destId="{7B932F91-C6CA-419C-9C66-02FD3BC2DA62}" srcOrd="2" destOrd="0" presId="urn:microsoft.com/office/officeart/2005/8/layout/default"/>
    <dgm:cxn modelId="{1B105252-999F-4F16-87C7-5C4CEFEAAEFF}" type="presParOf" srcId="{02459B78-0271-47C0-AD49-F124C4E3F18E}" destId="{6D07C021-8BDA-4A43-B154-6615B54891F6}" srcOrd="3" destOrd="0" presId="urn:microsoft.com/office/officeart/2005/8/layout/default"/>
    <dgm:cxn modelId="{01221BE9-C4C1-427F-BEE1-73FD362EAD31}" type="presParOf" srcId="{02459B78-0271-47C0-AD49-F124C4E3F18E}" destId="{8DCE3CFD-7A0F-42D3-926B-A97D750F442E}" srcOrd="4" destOrd="0" presId="urn:microsoft.com/office/officeart/2005/8/layout/default"/>
    <dgm:cxn modelId="{47CD9734-4E3E-4432-A5EC-3C9F1DD9BCBA}" type="presParOf" srcId="{02459B78-0271-47C0-AD49-F124C4E3F18E}" destId="{F045A6F2-7080-425D-AFE0-71066A5297EF}" srcOrd="5" destOrd="0" presId="urn:microsoft.com/office/officeart/2005/8/layout/default"/>
    <dgm:cxn modelId="{2906327C-2F31-4BDD-97A0-4C7D073FDF77}" type="presParOf" srcId="{02459B78-0271-47C0-AD49-F124C4E3F18E}" destId="{3A8D8614-6E3A-4694-83FA-8FE4EAF75703}"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C0724-480C-414B-B47A-D22CD64795FF}">
      <dsp:nvSpPr>
        <dsp:cNvPr id="0" name=""/>
        <dsp:cNvSpPr/>
      </dsp:nvSpPr>
      <dsp:spPr>
        <a:xfrm>
          <a:off x="318423" y="525"/>
          <a:ext cx="1542437" cy="925462"/>
        </a:xfrm>
        <a:prstGeom prst="rect">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0000"/>
                <a:lumMod val="100000"/>
              </a:schemeClr>
            </a:gs>
            <a:gs pos="100000">
              <a:schemeClr val="accent5">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TW" sz="1800" kern="1200" dirty="0" smtClean="0"/>
            <a:t>Agricultural Policy</a:t>
          </a:r>
          <a:endParaRPr lang="zh-TW" altLang="en-US" sz="1800" kern="1200" dirty="0"/>
        </a:p>
      </dsp:txBody>
      <dsp:txXfrm>
        <a:off x="318423" y="525"/>
        <a:ext cx="1542437" cy="925462"/>
      </dsp:txXfrm>
    </dsp:sp>
    <dsp:sp modelId="{7B932F91-C6CA-419C-9C66-02FD3BC2DA62}">
      <dsp:nvSpPr>
        <dsp:cNvPr id="0" name=""/>
        <dsp:cNvSpPr/>
      </dsp:nvSpPr>
      <dsp:spPr>
        <a:xfrm>
          <a:off x="2015104" y="525"/>
          <a:ext cx="1542437" cy="925462"/>
        </a:xfrm>
        <a:prstGeom prst="rect">
          <a:avLst/>
        </a:prstGeom>
        <a:gradFill rotWithShape="0">
          <a:gsLst>
            <a:gs pos="0">
              <a:schemeClr val="accent5">
                <a:hueOff val="1620015"/>
                <a:satOff val="573"/>
                <a:lumOff val="5098"/>
                <a:alphaOff val="0"/>
                <a:tint val="97000"/>
                <a:satMod val="100000"/>
                <a:lumMod val="102000"/>
              </a:schemeClr>
            </a:gs>
            <a:gs pos="50000">
              <a:schemeClr val="accent5">
                <a:hueOff val="1620015"/>
                <a:satOff val="573"/>
                <a:lumOff val="5098"/>
                <a:alphaOff val="0"/>
                <a:shade val="100000"/>
                <a:satMod val="100000"/>
                <a:lumMod val="100000"/>
              </a:schemeClr>
            </a:gs>
            <a:gs pos="100000">
              <a:schemeClr val="accent5">
                <a:hueOff val="1620015"/>
                <a:satOff val="573"/>
                <a:lumOff val="5098"/>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TW" sz="1800" kern="1200" dirty="0" smtClean="0"/>
            <a:t>Institutions and Regulations</a:t>
          </a:r>
          <a:endParaRPr lang="zh-TW" altLang="en-US" sz="1800" kern="1200" dirty="0"/>
        </a:p>
      </dsp:txBody>
      <dsp:txXfrm>
        <a:off x="2015104" y="525"/>
        <a:ext cx="1542437" cy="925462"/>
      </dsp:txXfrm>
    </dsp:sp>
    <dsp:sp modelId="{8DCE3CFD-7A0F-42D3-926B-A97D750F442E}">
      <dsp:nvSpPr>
        <dsp:cNvPr id="0" name=""/>
        <dsp:cNvSpPr/>
      </dsp:nvSpPr>
      <dsp:spPr>
        <a:xfrm>
          <a:off x="318423" y="1080231"/>
          <a:ext cx="1542437" cy="925462"/>
        </a:xfrm>
        <a:prstGeom prst="rect">
          <a:avLst/>
        </a:prstGeom>
        <a:gradFill rotWithShape="0">
          <a:gsLst>
            <a:gs pos="0">
              <a:schemeClr val="accent5">
                <a:hueOff val="3240030"/>
                <a:satOff val="1145"/>
                <a:lumOff val="10196"/>
                <a:alphaOff val="0"/>
                <a:tint val="97000"/>
                <a:satMod val="100000"/>
                <a:lumMod val="102000"/>
              </a:schemeClr>
            </a:gs>
            <a:gs pos="50000">
              <a:schemeClr val="accent5">
                <a:hueOff val="3240030"/>
                <a:satOff val="1145"/>
                <a:lumOff val="10196"/>
                <a:alphaOff val="0"/>
                <a:shade val="100000"/>
                <a:satMod val="100000"/>
                <a:lumMod val="100000"/>
              </a:schemeClr>
            </a:gs>
            <a:gs pos="100000">
              <a:schemeClr val="accent5">
                <a:hueOff val="3240030"/>
                <a:satOff val="1145"/>
                <a:lumOff val="10196"/>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TW" sz="1800" kern="1200" dirty="0" smtClean="0"/>
            <a:t>Agricultural Marketing</a:t>
          </a:r>
          <a:endParaRPr lang="zh-TW" altLang="en-US" sz="1800" kern="1200" dirty="0"/>
        </a:p>
      </dsp:txBody>
      <dsp:txXfrm>
        <a:off x="318423" y="1080231"/>
        <a:ext cx="1542437" cy="925462"/>
      </dsp:txXfrm>
    </dsp:sp>
    <dsp:sp modelId="{3A8D8614-6E3A-4694-83FA-8FE4EAF75703}">
      <dsp:nvSpPr>
        <dsp:cNvPr id="0" name=""/>
        <dsp:cNvSpPr/>
      </dsp:nvSpPr>
      <dsp:spPr>
        <a:xfrm>
          <a:off x="2015104" y="1080231"/>
          <a:ext cx="1542437" cy="925462"/>
        </a:xfrm>
        <a:prstGeom prst="rect">
          <a:avLst/>
        </a:prstGeom>
        <a:gradFill rotWithShape="0">
          <a:gsLst>
            <a:gs pos="0">
              <a:schemeClr val="accent5">
                <a:hueOff val="4860045"/>
                <a:satOff val="1718"/>
                <a:lumOff val="15294"/>
                <a:alphaOff val="0"/>
                <a:tint val="97000"/>
                <a:satMod val="100000"/>
                <a:lumMod val="102000"/>
              </a:schemeClr>
            </a:gs>
            <a:gs pos="50000">
              <a:schemeClr val="accent5">
                <a:hueOff val="4860045"/>
                <a:satOff val="1718"/>
                <a:lumOff val="15294"/>
                <a:alphaOff val="0"/>
                <a:shade val="100000"/>
                <a:satMod val="100000"/>
                <a:lumMod val="100000"/>
              </a:schemeClr>
            </a:gs>
            <a:gs pos="100000">
              <a:schemeClr val="accent5">
                <a:hueOff val="4860045"/>
                <a:satOff val="1718"/>
                <a:lumOff val="15294"/>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TW" sz="1800" kern="1200" dirty="0" smtClean="0"/>
            <a:t>Trade and Consumption</a:t>
          </a:r>
          <a:endParaRPr lang="zh-TW" altLang="en-US" sz="1800" kern="1200" dirty="0"/>
        </a:p>
      </dsp:txBody>
      <dsp:txXfrm>
        <a:off x="2015104" y="1080231"/>
        <a:ext cx="1542437" cy="92546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smtClean="0"/>
              <a:t>按一下以編輯母片副標題樣式</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0E747B70-0F9A-40B3-AB64-C342C35C8739}" type="datetimeFigureOut">
              <a:rPr lang="zh-TW" altLang="en-US" smtClean="0"/>
              <a:t>2019/11/11</a:t>
            </a:fld>
            <a:endParaRPr lang="zh-TW" alt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zh-TW" alt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193306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864085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220476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121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041598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219448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62721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zh-TW" altLang="en-US" smtClean="0"/>
              <a:t>按一下以編輯母片文字樣式</a:t>
            </a:r>
          </a:p>
        </p:txBody>
      </p:sp>
      <p:sp>
        <p:nvSpPr>
          <p:cNvPr id="5" name="Date Placeholder 4"/>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30195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E747B70-0F9A-40B3-AB64-C342C35C8739}" type="datetimeFigureOut">
              <a:rPr lang="zh-TW" altLang="en-US" smtClean="0"/>
              <a:t>2019/11/11</a:t>
            </a:fld>
            <a:endParaRPr lang="zh-TW" alt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zh-TW" alt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221933966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160464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E747B70-0F9A-40B3-AB64-C342C35C8739}" type="datetimeFigureOut">
              <a:rPr lang="zh-TW" altLang="en-US" smtClean="0"/>
              <a:t>2019/11/11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4221168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0E747B70-0F9A-40B3-AB64-C342C35C8739}" type="datetimeFigureOut">
              <a:rPr lang="zh-TW" altLang="en-US" smtClean="0"/>
              <a:t>2019/11/11</a:t>
            </a:fld>
            <a:endParaRPr lang="zh-TW" alt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zh-TW" alt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33A005F5-4FD1-4D69-A269-F3C0FD131DBB}" type="slidenum">
              <a:rPr lang="zh-TW" altLang="en-US" smtClean="0"/>
              <a:t>‹#›</a:t>
            </a:fld>
            <a:endParaRPr lang="zh-TW" altLang="en-US"/>
          </a:p>
        </p:txBody>
      </p:sp>
    </p:spTree>
    <p:extLst>
      <p:ext uri="{BB962C8B-B14F-4D97-AF65-F5344CB8AC3E}">
        <p14:creationId xmlns:p14="http://schemas.microsoft.com/office/powerpoint/2010/main" val="365020705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icdf.org.tw/TSP/Welcome.aspx" TargetMode="External"/><Relationship Id="rId2" Type="http://schemas.openxmlformats.org/officeDocument/2006/relationships/hyperlink" Target="http://www.oia.ntu.edu.tw/study-at-ntu/degree-student/202021-admission" TargetMode="Externa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agecimp@agec.ntu.edu.t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oia.ntu.edu.tw/" TargetMode="External"/><Relationship Id="rId7" Type="http://schemas.openxmlformats.org/officeDocument/2006/relationships/image" Target="../media/image19.png"/><Relationship Id="rId2" Type="http://schemas.openxmlformats.org/officeDocument/2006/relationships/hyperlink" Target="mailto:agecimp@agec.ntu.edu.tw"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www.facebook.com/impagec" TargetMode="External"/><Relationship Id="rId4" Type="http://schemas.openxmlformats.org/officeDocument/2006/relationships/hyperlink" Target="http://www.agec.ntu.edu.tw/inter/super_pages.php?ID=inter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408791" y="770467"/>
            <a:ext cx="10977013" cy="3352800"/>
          </a:xfrm>
        </p:spPr>
        <p:txBody>
          <a:bodyPr/>
          <a:lstStyle/>
          <a:p>
            <a:r>
              <a:rPr lang="en-US" altLang="zh-TW" sz="5000" dirty="0" smtClean="0"/>
              <a:t>International Master’s Program in</a:t>
            </a:r>
            <a:br>
              <a:rPr lang="en-US" altLang="zh-TW" sz="5000" dirty="0" smtClean="0"/>
            </a:br>
            <a:r>
              <a:rPr lang="en-US" altLang="zh-TW" sz="5000" dirty="0" smtClean="0"/>
              <a:t>Agricultural Economics</a:t>
            </a:r>
            <a:br>
              <a:rPr lang="en-US" altLang="zh-TW" sz="5000" dirty="0" smtClean="0"/>
            </a:br>
            <a:r>
              <a:rPr lang="en-US" altLang="zh-TW" sz="5000" dirty="0" smtClean="0"/>
              <a:t>National Taiwan University</a:t>
            </a:r>
            <a:endParaRPr lang="zh-TW" altLang="en-US" sz="5000" dirty="0"/>
          </a:p>
        </p:txBody>
      </p:sp>
      <p:sp>
        <p:nvSpPr>
          <p:cNvPr id="3" name="副標題 2"/>
          <p:cNvSpPr>
            <a:spLocks noGrp="1"/>
          </p:cNvSpPr>
          <p:nvPr>
            <p:ph type="subTitle" idx="1"/>
          </p:nvPr>
        </p:nvSpPr>
        <p:spPr/>
        <p:txBody>
          <a:bodyPr/>
          <a:lstStyle/>
          <a:p>
            <a:endParaRPr lang="zh-TW" altLang="en-US" dirty="0"/>
          </a:p>
        </p:txBody>
      </p:sp>
      <p:pic>
        <p:nvPicPr>
          <p:cNvPr id="5" name="圖片 4"/>
          <p:cNvPicPr>
            <a:picLocks noChangeAspect="1"/>
          </p:cNvPicPr>
          <p:nvPr/>
        </p:nvPicPr>
        <p:blipFill rotWithShape="1">
          <a:blip r:embed="rId2" cstate="print">
            <a:extLst>
              <a:ext uri="{28A0092B-C50C-407E-A947-70E740481C1C}">
                <a14:useLocalDpi xmlns:a14="http://schemas.microsoft.com/office/drawing/2010/main" val="0"/>
              </a:ext>
            </a:extLst>
          </a:blip>
          <a:srcRect t="12455"/>
          <a:stretch/>
        </p:blipFill>
        <p:spPr>
          <a:xfrm>
            <a:off x="6086764" y="4156228"/>
            <a:ext cx="3003102" cy="1747216"/>
          </a:xfrm>
          <a:prstGeom prst="rect">
            <a:avLst/>
          </a:prstGeom>
        </p:spPr>
      </p:pic>
      <p:pic>
        <p:nvPicPr>
          <p:cNvPr id="9" name="圖片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68648" y="1815151"/>
            <a:ext cx="2167319" cy="2149004"/>
          </a:xfrm>
          <a:prstGeom prst="rect">
            <a:avLst/>
          </a:prstGeom>
        </p:spPr>
      </p:pic>
      <p:pic>
        <p:nvPicPr>
          <p:cNvPr id="8" name="圖片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17584" r="8569" b="3568"/>
          <a:stretch/>
        </p:blipFill>
        <p:spPr>
          <a:xfrm>
            <a:off x="3047691" y="4166684"/>
            <a:ext cx="3039073" cy="1747216"/>
          </a:xfrm>
          <a:prstGeom prst="rect">
            <a:avLst/>
          </a:prstGeom>
        </p:spPr>
      </p:pic>
      <p:pic>
        <p:nvPicPr>
          <p:cNvPr id="4" name="圖片 3"/>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4160" t="22818" r="10731" b="10921"/>
          <a:stretch/>
        </p:blipFill>
        <p:spPr>
          <a:xfrm>
            <a:off x="40880" y="4166684"/>
            <a:ext cx="3006811" cy="1768345"/>
          </a:xfrm>
          <a:prstGeom prst="rect">
            <a:avLst/>
          </a:prstGeom>
        </p:spPr>
      </p:pic>
      <p:pic>
        <p:nvPicPr>
          <p:cNvPr id="10" name="圖片 9"/>
          <p:cNvPicPr/>
          <p:nvPr/>
        </p:nvPicPr>
        <p:blipFill>
          <a:blip r:embed="rId8" cstate="print">
            <a:extLst>
              <a:ext uri="{28A0092B-C50C-407E-A947-70E740481C1C}">
                <a14:useLocalDpi xmlns:a14="http://schemas.microsoft.com/office/drawing/2010/main" val="0"/>
              </a:ext>
            </a:extLst>
          </a:blip>
          <a:stretch>
            <a:fillRect/>
          </a:stretch>
        </p:blipFill>
        <p:spPr>
          <a:xfrm>
            <a:off x="9089865" y="4145772"/>
            <a:ext cx="2546101" cy="1768128"/>
          </a:xfrm>
          <a:prstGeom prst="rect">
            <a:avLst/>
          </a:prstGeom>
        </p:spPr>
      </p:pic>
    </p:spTree>
    <p:extLst>
      <p:ext uri="{BB962C8B-B14F-4D97-AF65-F5344CB8AC3E}">
        <p14:creationId xmlns:p14="http://schemas.microsoft.com/office/powerpoint/2010/main" val="217874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57224" y="499533"/>
            <a:ext cx="10772775" cy="1179142"/>
          </a:xfrm>
        </p:spPr>
        <p:txBody>
          <a:bodyPr>
            <a:normAutofit/>
          </a:bodyPr>
          <a:lstStyle/>
          <a:p>
            <a:r>
              <a:rPr lang="en-US" altLang="zh-TW" sz="4800" dirty="0" smtClean="0"/>
              <a:t>Why NTU</a:t>
            </a:r>
            <a:endParaRPr lang="zh-TW" altLang="en-US" sz="4800" dirty="0"/>
          </a:p>
        </p:txBody>
      </p:sp>
      <p:sp>
        <p:nvSpPr>
          <p:cNvPr id="3" name="內容版面配置區 2"/>
          <p:cNvSpPr>
            <a:spLocks noGrp="1"/>
          </p:cNvSpPr>
          <p:nvPr>
            <p:ph idx="1"/>
          </p:nvPr>
        </p:nvSpPr>
        <p:spPr>
          <a:xfrm>
            <a:off x="676657" y="1678675"/>
            <a:ext cx="7771307" cy="4653885"/>
          </a:xfrm>
        </p:spPr>
        <p:txBody>
          <a:bodyPr>
            <a:noAutofit/>
          </a:bodyPr>
          <a:lstStyle/>
          <a:p>
            <a:r>
              <a:rPr lang="en-US" altLang="zh-TW" sz="2300" dirty="0" smtClean="0"/>
              <a:t>Taipei, the capital of Taiwan, is one of the most unique cities in the Chinese speaking world. It is not only for its 400-year history, but also for its modernity, democracy and free atmosphere. The city combines rich traditions with advanced technology and thoughts. It is a city that merges eastern and western culture. In this conflict and harmony, Taipei shows its charm, vitality and diversity. For students who choose Taipei to carry out their study, they will learn to be more intercultural sensitive by living in such a multicultural and dynamic city. </a:t>
            </a:r>
          </a:p>
          <a:p>
            <a:r>
              <a:rPr lang="en-US" altLang="zh-TW" sz="2300" dirty="0" smtClean="0"/>
              <a:t>As one of the most prestigious and comprehensive universities in Taiwan, NTU plays an important role in developing Taipei, Taiwan and the people. NTU has been an incubator for top intellectuals, outstanding scholars and excellent researchers in every field in Taiwan.</a:t>
            </a:r>
            <a:endParaRPr lang="zh-TW" altLang="en-US" sz="2300" dirty="0"/>
          </a:p>
        </p:txBody>
      </p:sp>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7397" y="1536758"/>
            <a:ext cx="3228734" cy="4843100"/>
          </a:xfrm>
          <a:prstGeom prst="rect">
            <a:avLst/>
          </a:prstGeom>
          <a:ln>
            <a:noFill/>
          </a:ln>
          <a:effectLst>
            <a:softEdge rad="112500"/>
          </a:effectLst>
        </p:spPr>
      </p:pic>
    </p:spTree>
    <p:extLst>
      <p:ext uri="{BB962C8B-B14F-4D97-AF65-F5344CB8AC3E}">
        <p14:creationId xmlns:p14="http://schemas.microsoft.com/office/powerpoint/2010/main" val="123606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57224" y="499533"/>
            <a:ext cx="10772775" cy="1192790"/>
          </a:xfrm>
        </p:spPr>
        <p:txBody>
          <a:bodyPr>
            <a:normAutofit/>
          </a:bodyPr>
          <a:lstStyle/>
          <a:p>
            <a:r>
              <a:rPr lang="en-US" altLang="zh-TW" sz="4800" dirty="0" smtClean="0"/>
              <a:t>NTU</a:t>
            </a:r>
            <a:r>
              <a:rPr lang="en-US" altLang="zh-TW" sz="4800" dirty="0" smtClean="0">
                <a:latin typeface="Calibri" panose="020F0502020204030204" pitchFamily="34" charset="0"/>
              </a:rPr>
              <a:t>—</a:t>
            </a:r>
            <a:r>
              <a:rPr lang="en-US" altLang="zh-TW" sz="4800" dirty="0" smtClean="0"/>
              <a:t>Past</a:t>
            </a:r>
            <a:r>
              <a:rPr lang="en-US" altLang="zh-TW" dirty="0"/>
              <a:t>, Present </a:t>
            </a:r>
            <a:r>
              <a:rPr lang="en-US" altLang="zh-TW" dirty="0" smtClean="0"/>
              <a:t>and Future</a:t>
            </a:r>
            <a:endParaRPr lang="zh-TW" altLang="en-US" dirty="0"/>
          </a:p>
        </p:txBody>
      </p:sp>
      <p:sp>
        <p:nvSpPr>
          <p:cNvPr id="3" name="內容版面配置區 2"/>
          <p:cNvSpPr>
            <a:spLocks noGrp="1"/>
          </p:cNvSpPr>
          <p:nvPr>
            <p:ph idx="1"/>
          </p:nvPr>
        </p:nvSpPr>
        <p:spPr>
          <a:xfrm>
            <a:off x="676656" y="1487606"/>
            <a:ext cx="11039878" cy="1635417"/>
          </a:xfrm>
        </p:spPr>
        <p:txBody>
          <a:bodyPr>
            <a:normAutofit/>
          </a:bodyPr>
          <a:lstStyle/>
          <a:p>
            <a:r>
              <a:rPr lang="en-US" altLang="zh-TW" sz="2300" dirty="0" smtClean="0"/>
              <a:t>National Taiwan University (NTU) was founded by the Japanese in 1928 as </a:t>
            </a:r>
            <a:r>
              <a:rPr lang="en-US" altLang="zh-TW" sz="2300" dirty="0" err="1" smtClean="0"/>
              <a:t>Taihoku</a:t>
            </a:r>
            <a:r>
              <a:rPr lang="en-US" altLang="zh-TW" sz="2300" dirty="0" smtClean="0"/>
              <a:t> (Taipei) Imperial University. After World War II, the ROC government resumed the administration of </a:t>
            </a:r>
            <a:r>
              <a:rPr lang="en-US" altLang="zh-TW" sz="2300" dirty="0" err="1" smtClean="0"/>
              <a:t>Taihoku</a:t>
            </a:r>
            <a:r>
              <a:rPr lang="en-US" altLang="zh-TW" sz="2300" dirty="0" smtClean="0"/>
              <a:t> Imperial University, reorganized it and renamed it “National Taiwan University” in 1945.</a:t>
            </a:r>
          </a:p>
          <a:p>
            <a:endParaRPr lang="zh-TW" altLang="en-US" dirty="0"/>
          </a:p>
        </p:txBody>
      </p:sp>
      <p:sp>
        <p:nvSpPr>
          <p:cNvPr id="6" name="文字方塊 5"/>
          <p:cNvSpPr txBox="1"/>
          <p:nvPr/>
        </p:nvSpPr>
        <p:spPr>
          <a:xfrm>
            <a:off x="777922" y="2719025"/>
            <a:ext cx="6605517" cy="3631763"/>
          </a:xfrm>
          <a:prstGeom prst="rect">
            <a:avLst/>
          </a:prstGeom>
          <a:noFill/>
        </p:spPr>
        <p:txBody>
          <a:bodyPr wrap="square" rtlCol="0">
            <a:spAutoFit/>
          </a:bodyPr>
          <a:lstStyle/>
          <a:p>
            <a:r>
              <a:rPr lang="en-US" altLang="zh-TW" sz="2300" dirty="0" smtClean="0"/>
              <a:t>Currently, the university has 11 colleges, 54 undergraduate departments, and 99 graduate institutes offering 98 Master and 88 PhD programs. The number of international students is more than 600, coming from more than 50 different countries all over the world. NTU is actively expanding its international intake, extending more partnerships with top universities in the world, and increasing cooperation in the areas of student exchange, faculty exchange, and dual degree programs.</a:t>
            </a:r>
            <a:endParaRPr lang="en-US" altLang="zh-TW" sz="2300" dirty="0"/>
          </a:p>
        </p:txBody>
      </p:sp>
      <p:pic>
        <p:nvPicPr>
          <p:cNvPr id="7" name="圖片 6"/>
          <p:cNvPicPr>
            <a:picLocks noChangeAspect="1"/>
          </p:cNvPicPr>
          <p:nvPr/>
        </p:nvPicPr>
        <p:blipFill rotWithShape="1">
          <a:blip r:embed="rId2">
            <a:extLst>
              <a:ext uri="{28A0092B-C50C-407E-A947-70E740481C1C}">
                <a14:useLocalDpi xmlns:a14="http://schemas.microsoft.com/office/drawing/2010/main" val="0"/>
              </a:ext>
            </a:extLst>
          </a:blip>
          <a:srcRect l="9971" t="1433"/>
          <a:stretch/>
        </p:blipFill>
        <p:spPr>
          <a:xfrm>
            <a:off x="7402871" y="2866060"/>
            <a:ext cx="4202402" cy="3069673"/>
          </a:xfrm>
          <a:prstGeom prst="rect">
            <a:avLst/>
          </a:prstGeom>
          <a:ln>
            <a:noFill/>
          </a:ln>
          <a:effectLst>
            <a:softEdge rad="112500"/>
          </a:effectLst>
        </p:spPr>
      </p:pic>
    </p:spTree>
    <p:extLst>
      <p:ext uri="{BB962C8B-B14F-4D97-AF65-F5344CB8AC3E}">
        <p14:creationId xmlns:p14="http://schemas.microsoft.com/office/powerpoint/2010/main" val="2391941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57224" y="499533"/>
            <a:ext cx="10772775" cy="1124551"/>
          </a:xfrm>
        </p:spPr>
        <p:txBody>
          <a:bodyPr>
            <a:normAutofit/>
          </a:bodyPr>
          <a:lstStyle/>
          <a:p>
            <a:r>
              <a:rPr lang="en-US" altLang="zh-TW" sz="4800" dirty="0" smtClean="0"/>
              <a:t>Master Program in Agricultural Economics</a:t>
            </a:r>
            <a:endParaRPr lang="zh-TW" altLang="en-US" sz="4800" dirty="0"/>
          </a:p>
        </p:txBody>
      </p:sp>
      <p:sp>
        <p:nvSpPr>
          <p:cNvPr id="3" name="內容版面配置區 2"/>
          <p:cNvSpPr>
            <a:spLocks noGrp="1"/>
          </p:cNvSpPr>
          <p:nvPr>
            <p:ph idx="1"/>
          </p:nvPr>
        </p:nvSpPr>
        <p:spPr>
          <a:xfrm>
            <a:off x="676657" y="1460311"/>
            <a:ext cx="10487212" cy="1296538"/>
          </a:xfrm>
        </p:spPr>
        <p:txBody>
          <a:bodyPr>
            <a:noAutofit/>
          </a:bodyPr>
          <a:lstStyle/>
          <a:p>
            <a:r>
              <a:rPr lang="en-US" altLang="zh-TW" sz="2300" dirty="0" smtClean="0"/>
              <a:t>The Agricultural Economics Master’s Program is a multifaceted effort of the Department of Agricultural Economics, the College of Bio-Resources and Agriculture, National Taiwan University and Taiwan International Cooperation and Development Fund (</a:t>
            </a:r>
            <a:r>
              <a:rPr lang="en-US" altLang="zh-TW" sz="2300" dirty="0" err="1" smtClean="0"/>
              <a:t>TaiwanICDF</a:t>
            </a:r>
            <a:r>
              <a:rPr lang="en-US" altLang="zh-TW" sz="2300" dirty="0" smtClean="0"/>
              <a:t>). </a:t>
            </a:r>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l="17041" r="4729" b="20995"/>
          <a:stretch/>
        </p:blipFill>
        <p:spPr>
          <a:xfrm>
            <a:off x="7670042" y="3129617"/>
            <a:ext cx="4176214" cy="3163225"/>
          </a:xfrm>
          <a:prstGeom prst="rect">
            <a:avLst/>
          </a:prstGeom>
          <a:ln>
            <a:noFill/>
          </a:ln>
          <a:effectLst>
            <a:softEdge rad="112500"/>
          </a:effectLst>
        </p:spPr>
      </p:pic>
      <p:sp>
        <p:nvSpPr>
          <p:cNvPr id="5" name="文字方塊 4"/>
          <p:cNvSpPr txBox="1"/>
          <p:nvPr/>
        </p:nvSpPr>
        <p:spPr>
          <a:xfrm>
            <a:off x="772192" y="2756849"/>
            <a:ext cx="6897850" cy="3908762"/>
          </a:xfrm>
          <a:prstGeom prst="rect">
            <a:avLst/>
          </a:prstGeom>
          <a:noFill/>
        </p:spPr>
        <p:txBody>
          <a:bodyPr wrap="square" rtlCol="0">
            <a:spAutoFit/>
          </a:bodyPr>
          <a:lstStyle/>
          <a:p>
            <a:r>
              <a:rPr lang="en-US" altLang="zh-TW" sz="2300" dirty="0" smtClean="0">
                <a:solidFill>
                  <a:schemeClr val="tx1">
                    <a:lumMod val="85000"/>
                    <a:lumOff val="15000"/>
                  </a:schemeClr>
                </a:solidFill>
              </a:rPr>
              <a:t>Agricultural development is the crucial factor for a country’s broad-based development</a:t>
            </a:r>
            <a:r>
              <a:rPr lang="en-US" altLang="zh-TW" sz="2300" dirty="0">
                <a:solidFill>
                  <a:schemeClr val="tx1">
                    <a:lumMod val="85000"/>
                    <a:lumOff val="15000"/>
                  </a:schemeClr>
                </a:solidFill>
              </a:rPr>
              <a:t>.</a:t>
            </a:r>
            <a:r>
              <a:rPr lang="en-US" altLang="zh-TW" sz="2300" dirty="0" smtClean="0">
                <a:solidFill>
                  <a:schemeClr val="tx1">
                    <a:lumMod val="85000"/>
                    <a:lumOff val="15000"/>
                  </a:schemeClr>
                </a:solidFill>
              </a:rPr>
              <a:t> The unique experience of agricultural development in Taiwan can be used as a reference and model for developing countries.</a:t>
            </a:r>
          </a:p>
          <a:p>
            <a:r>
              <a:rPr lang="en-US" altLang="zh-TW" sz="2300" dirty="0" smtClean="0">
                <a:solidFill>
                  <a:schemeClr val="tx1">
                    <a:lumMod val="85000"/>
                    <a:lumOff val="15000"/>
                  </a:schemeClr>
                </a:solidFill>
              </a:rPr>
              <a:t>Students learning agricultural economics expertise and agri-business management skills throughout the program will be well prepared to engage in agricultural production, marketing, important issues and problems of agriculture, which in turn helps foster their potential for leadership in agricultural policy and agribusiness management.</a:t>
            </a:r>
            <a:endParaRPr lang="zh-TW" altLang="en-US" sz="2300" dirty="0" smtClean="0">
              <a:solidFill>
                <a:schemeClr val="tx1">
                  <a:lumMod val="85000"/>
                  <a:lumOff val="15000"/>
                </a:schemeClr>
              </a:solidFill>
            </a:endParaRPr>
          </a:p>
          <a:p>
            <a:endParaRPr lang="zh-TW" altLang="en-US" dirty="0"/>
          </a:p>
        </p:txBody>
      </p:sp>
      <p:pic>
        <p:nvPicPr>
          <p:cNvPr id="6" name="圖片 5"/>
          <p:cNvPicPr>
            <a:picLocks noChangeAspect="1"/>
          </p:cNvPicPr>
          <p:nvPr/>
        </p:nvPicPr>
        <p:blipFill rotWithShape="1">
          <a:blip r:embed="rId3" cstate="print">
            <a:extLst>
              <a:ext uri="{28A0092B-C50C-407E-A947-70E740481C1C}">
                <a14:useLocalDpi xmlns:a14="http://schemas.microsoft.com/office/drawing/2010/main" val="0"/>
              </a:ext>
            </a:extLst>
          </a:blip>
          <a:srcRect b="30665"/>
          <a:stretch/>
        </p:blipFill>
        <p:spPr>
          <a:xfrm>
            <a:off x="9334271" y="2373941"/>
            <a:ext cx="1720092" cy="803016"/>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4860" y="2398311"/>
            <a:ext cx="785090" cy="754275"/>
          </a:xfrm>
          <a:prstGeom prst="rect">
            <a:avLst/>
          </a:prstGeom>
        </p:spPr>
      </p:pic>
    </p:spTree>
    <p:extLst>
      <p:ext uri="{BB962C8B-B14F-4D97-AF65-F5344CB8AC3E}">
        <p14:creationId xmlns:p14="http://schemas.microsoft.com/office/powerpoint/2010/main" val="21729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76657" y="660544"/>
            <a:ext cx="10772775" cy="914400"/>
          </a:xfrm>
        </p:spPr>
        <p:txBody>
          <a:bodyPr>
            <a:normAutofit/>
          </a:bodyPr>
          <a:lstStyle/>
          <a:p>
            <a:r>
              <a:rPr lang="en-US" altLang="zh-TW" sz="4800" dirty="0" smtClean="0"/>
              <a:t>Program Objectives</a:t>
            </a:r>
            <a:endParaRPr lang="zh-TW" altLang="en-US" sz="4800" dirty="0"/>
          </a:p>
        </p:txBody>
      </p:sp>
      <p:sp>
        <p:nvSpPr>
          <p:cNvPr id="3" name="內容版面配置區 2"/>
          <p:cNvSpPr>
            <a:spLocks noGrp="1"/>
          </p:cNvSpPr>
          <p:nvPr>
            <p:ph idx="1"/>
          </p:nvPr>
        </p:nvSpPr>
        <p:spPr>
          <a:xfrm>
            <a:off x="676657" y="2011680"/>
            <a:ext cx="5003381" cy="3766185"/>
          </a:xfrm>
        </p:spPr>
        <p:txBody>
          <a:bodyPr>
            <a:normAutofit/>
          </a:bodyPr>
          <a:lstStyle/>
          <a:p>
            <a:pPr>
              <a:buClr>
                <a:schemeClr val="tx2">
                  <a:lumMod val="75000"/>
                  <a:lumOff val="25000"/>
                </a:schemeClr>
              </a:buClr>
              <a:buFont typeface="Arial" panose="020B0604020202020204" pitchFamily="34" charset="0"/>
              <a:buChar char="•"/>
            </a:pPr>
            <a:r>
              <a:rPr lang="en-US" altLang="zh-TW" dirty="0" smtClean="0"/>
              <a:t> </a:t>
            </a:r>
            <a:r>
              <a:rPr lang="en-US" altLang="zh-TW" dirty="0"/>
              <a:t>Enhance international students’ grasp of important issues in agriculture, and to help foster their potential for leadership in agricultural policy and agribusiness management.</a:t>
            </a:r>
          </a:p>
          <a:p>
            <a:pPr>
              <a:buClr>
                <a:schemeClr val="tx2">
                  <a:lumMod val="75000"/>
                  <a:lumOff val="25000"/>
                </a:schemeClr>
              </a:buClr>
              <a:buFont typeface="Arial" panose="020B0604020202020204" pitchFamily="34" charset="0"/>
              <a:buChar char="•"/>
            </a:pPr>
            <a:r>
              <a:rPr lang="en-US" altLang="zh-TW" dirty="0" smtClean="0"/>
              <a:t> Cultivate superior agricultural policy-makers and managers.</a:t>
            </a:r>
          </a:p>
          <a:p>
            <a:pPr>
              <a:buClr>
                <a:schemeClr val="tx2">
                  <a:lumMod val="75000"/>
                  <a:lumOff val="25000"/>
                </a:schemeClr>
              </a:buClr>
              <a:buFont typeface="Arial" panose="020B0604020202020204" pitchFamily="34" charset="0"/>
              <a:buChar char="•"/>
            </a:pPr>
            <a:r>
              <a:rPr lang="en-US" altLang="zh-TW" dirty="0" smtClean="0"/>
              <a:t> Enhance international cooperation </a:t>
            </a:r>
            <a:r>
              <a:rPr lang="en-US" altLang="zh-TW" dirty="0"/>
              <a:t>and </a:t>
            </a:r>
            <a:r>
              <a:rPr lang="en-US" altLang="zh-TW" dirty="0" smtClean="0"/>
              <a:t>internationalization.</a:t>
            </a:r>
          </a:p>
        </p:txBody>
      </p:sp>
      <p:pic>
        <p:nvPicPr>
          <p:cNvPr id="7" name="圖片 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7686" b="15765"/>
          <a:stretch/>
        </p:blipFill>
        <p:spPr>
          <a:xfrm>
            <a:off x="6231784" y="660544"/>
            <a:ext cx="3653854" cy="2097742"/>
          </a:xfrm>
          <a:prstGeom prst="rect">
            <a:avLst/>
          </a:prstGeom>
          <a:ln>
            <a:noFill/>
          </a:ln>
          <a:effectLst>
            <a:outerShdw blurRad="292100" dist="139700" dir="2700000" algn="tl" rotWithShape="0">
              <a:srgbClr val="333333">
                <a:alpha val="65000"/>
              </a:srgbClr>
            </a:outerShdw>
          </a:effectLst>
        </p:spPr>
      </p:pic>
      <p:pic>
        <p:nvPicPr>
          <p:cNvPr id="6" name="圖片 5"/>
          <p:cNvPicPr>
            <a:picLocks noChangeAspect="1"/>
          </p:cNvPicPr>
          <p:nvPr/>
        </p:nvPicPr>
        <p:blipFill rotWithShape="1">
          <a:blip r:embed="rId4" cstate="print">
            <a:extLst>
              <a:ext uri="{28A0092B-C50C-407E-A947-70E740481C1C}">
                <a14:useLocalDpi xmlns:a14="http://schemas.microsoft.com/office/drawing/2010/main" val="0"/>
              </a:ext>
            </a:extLst>
          </a:blip>
          <a:srcRect l="20348" t="17705"/>
          <a:stretch/>
        </p:blipFill>
        <p:spPr>
          <a:xfrm>
            <a:off x="8675480" y="2359977"/>
            <a:ext cx="3015116" cy="2076777"/>
          </a:xfrm>
          <a:prstGeom prst="rect">
            <a:avLst/>
          </a:prstGeom>
          <a:ln>
            <a:noFill/>
          </a:ln>
          <a:effectLst>
            <a:outerShdw blurRad="292100" dist="139700" dir="2700000" algn="tl" rotWithShape="0">
              <a:srgbClr val="333333">
                <a:alpha val="65000"/>
              </a:srgbClr>
            </a:outerShdw>
          </a:effectLst>
        </p:spPr>
      </p:pic>
      <p:pic>
        <p:nvPicPr>
          <p:cNvPr id="8" name="圖片 7"/>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45566" r="25026"/>
          <a:stretch/>
        </p:blipFill>
        <p:spPr>
          <a:xfrm rot="5400000">
            <a:off x="6848620" y="3227446"/>
            <a:ext cx="2085353" cy="39886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850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57606" y="676954"/>
            <a:ext cx="10772775" cy="892539"/>
          </a:xfrm>
        </p:spPr>
        <p:txBody>
          <a:bodyPr>
            <a:normAutofit/>
          </a:bodyPr>
          <a:lstStyle/>
          <a:p>
            <a:r>
              <a:rPr lang="en-US" altLang="zh-TW" sz="4800" dirty="0" smtClean="0"/>
              <a:t>Scope of Curriculum</a:t>
            </a:r>
            <a:endParaRPr lang="zh-TW" altLang="en-US" sz="4800" dirty="0"/>
          </a:p>
        </p:txBody>
      </p:sp>
      <p:sp>
        <p:nvSpPr>
          <p:cNvPr id="3" name="內容版面配置區 2"/>
          <p:cNvSpPr>
            <a:spLocks noGrp="1"/>
          </p:cNvSpPr>
          <p:nvPr>
            <p:ph idx="1"/>
          </p:nvPr>
        </p:nvSpPr>
        <p:spPr>
          <a:xfrm>
            <a:off x="676656" y="1569494"/>
            <a:ext cx="4523141" cy="4208372"/>
          </a:xfrm>
        </p:spPr>
        <p:txBody>
          <a:bodyPr/>
          <a:lstStyle/>
          <a:p>
            <a:r>
              <a:rPr lang="en-US" altLang="zh-TW" sz="2300" dirty="0" smtClean="0"/>
              <a:t>The curriculum is grouped into four major categories:</a:t>
            </a:r>
          </a:p>
          <a:p>
            <a:endParaRPr lang="en-US" altLang="zh-TW" dirty="0"/>
          </a:p>
          <a:p>
            <a:endParaRPr lang="en-US" altLang="zh-TW" dirty="0" smtClean="0"/>
          </a:p>
          <a:p>
            <a:endParaRPr lang="en-US" altLang="zh-TW" dirty="0"/>
          </a:p>
          <a:p>
            <a:endParaRPr lang="en-US" altLang="zh-TW" dirty="0" smtClean="0"/>
          </a:p>
          <a:p>
            <a:endParaRPr lang="en-US" altLang="zh-TW" dirty="0"/>
          </a:p>
          <a:p>
            <a:endParaRPr lang="en-US" altLang="zh-TW" dirty="0"/>
          </a:p>
          <a:p>
            <a:pPr marL="0" indent="0">
              <a:buNone/>
            </a:pPr>
            <a:endParaRPr lang="en-US" altLang="zh-TW" dirty="0" smtClean="0"/>
          </a:p>
          <a:p>
            <a:endParaRPr lang="en-US" altLang="zh-TW" dirty="0" smtClean="0"/>
          </a:p>
          <a:p>
            <a:endParaRPr lang="zh-TW" altLang="en-US" dirty="0"/>
          </a:p>
        </p:txBody>
      </p:sp>
      <p:graphicFrame>
        <p:nvGraphicFramePr>
          <p:cNvPr id="5" name="資料庫圖表 4"/>
          <p:cNvGraphicFramePr/>
          <p:nvPr>
            <p:extLst>
              <p:ext uri="{D42A27DB-BD31-4B8C-83A1-F6EECF244321}">
                <p14:modId xmlns:p14="http://schemas.microsoft.com/office/powerpoint/2010/main" val="2481947073"/>
              </p:ext>
            </p:extLst>
          </p:nvPr>
        </p:nvGraphicFramePr>
        <p:xfrm>
          <a:off x="1078172" y="2470246"/>
          <a:ext cx="3875965" cy="2006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a:off x="657606" y="4566518"/>
            <a:ext cx="4899546" cy="1862048"/>
          </a:xfrm>
          <a:prstGeom prst="rect">
            <a:avLst/>
          </a:prstGeom>
          <a:noFill/>
        </p:spPr>
        <p:txBody>
          <a:bodyPr wrap="square" rtlCol="0">
            <a:spAutoFit/>
          </a:bodyPr>
          <a:lstStyle/>
          <a:p>
            <a:r>
              <a:rPr lang="en-US" altLang="zh-TW" sz="2300" dirty="0" smtClean="0"/>
              <a:t>Students are required to complete at least 24 credits, including 18 </a:t>
            </a:r>
            <a:r>
              <a:rPr lang="en-US" altLang="zh-TW" sz="2300" dirty="0"/>
              <a:t>credits of required courses and at least 6</a:t>
            </a:r>
            <a:r>
              <a:rPr lang="en-US" altLang="zh-TW" sz="2300" dirty="0" smtClean="0"/>
              <a:t> </a:t>
            </a:r>
            <a:r>
              <a:rPr lang="en-US" altLang="zh-TW" sz="2300" dirty="0"/>
              <a:t>credits of elective courses offered by the department.</a:t>
            </a:r>
            <a:endParaRPr lang="zh-TW" altLang="en-US" sz="2300" dirty="0"/>
          </a:p>
        </p:txBody>
      </p:sp>
      <p:graphicFrame>
        <p:nvGraphicFramePr>
          <p:cNvPr id="8" name="表格 7"/>
          <p:cNvGraphicFramePr>
            <a:graphicFrameLocks noGrp="1"/>
          </p:cNvGraphicFramePr>
          <p:nvPr>
            <p:extLst>
              <p:ext uri="{D42A27DB-BD31-4B8C-83A1-F6EECF244321}">
                <p14:modId xmlns:p14="http://schemas.microsoft.com/office/powerpoint/2010/main" val="3438974435"/>
              </p:ext>
            </p:extLst>
          </p:nvPr>
        </p:nvGraphicFramePr>
        <p:xfrm>
          <a:off x="5994607" y="1448551"/>
          <a:ext cx="4673622" cy="3869163"/>
        </p:xfrm>
        <a:graphic>
          <a:graphicData uri="http://schemas.openxmlformats.org/drawingml/2006/table">
            <a:tbl>
              <a:tblPr firstRow="1" bandRow="1">
                <a:tableStyleId>{3C2FFA5D-87B4-456A-9821-1D502468CF0F}</a:tableStyleId>
              </a:tblPr>
              <a:tblGrid>
                <a:gridCol w="3784593">
                  <a:extLst>
                    <a:ext uri="{9D8B030D-6E8A-4147-A177-3AD203B41FA5}">
                      <a16:colId xmlns:a16="http://schemas.microsoft.com/office/drawing/2014/main" val="20000"/>
                    </a:ext>
                  </a:extLst>
                </a:gridCol>
                <a:gridCol w="889029">
                  <a:extLst>
                    <a:ext uri="{9D8B030D-6E8A-4147-A177-3AD203B41FA5}">
                      <a16:colId xmlns:a16="http://schemas.microsoft.com/office/drawing/2014/main" val="20001"/>
                    </a:ext>
                  </a:extLst>
                </a:gridCol>
              </a:tblGrid>
              <a:tr h="429907">
                <a:tc>
                  <a:txBody>
                    <a:bodyPr/>
                    <a:lstStyle/>
                    <a:p>
                      <a:r>
                        <a:rPr lang="en-US" altLang="zh-TW" dirty="0" smtClean="0"/>
                        <a:t>Courses</a:t>
                      </a:r>
                      <a:endParaRPr lang="zh-TW" altLang="en-US" dirty="0"/>
                    </a:p>
                  </a:txBody>
                  <a:tcPr/>
                </a:tc>
                <a:tc>
                  <a:txBody>
                    <a:bodyPr/>
                    <a:lstStyle/>
                    <a:p>
                      <a:r>
                        <a:rPr lang="en-US" altLang="zh-TW" smtClean="0"/>
                        <a:t>Credits</a:t>
                      </a:r>
                      <a:endParaRPr lang="zh-TW" altLang="en-US" dirty="0"/>
                    </a:p>
                  </a:txBody>
                  <a:tcPr/>
                </a:tc>
                <a:extLst>
                  <a:ext uri="{0D108BD9-81ED-4DB2-BD59-A6C34878D82A}">
                    <a16:rowId xmlns:a16="http://schemas.microsoft.com/office/drawing/2014/main" val="10000"/>
                  </a:ext>
                </a:extLst>
              </a:tr>
              <a:tr h="429907">
                <a:tc>
                  <a:txBody>
                    <a:bodyPr/>
                    <a:lstStyle/>
                    <a:p>
                      <a:r>
                        <a:rPr lang="en-US" altLang="zh-TW" sz="1800" kern="1200" dirty="0" smtClean="0">
                          <a:solidFill>
                            <a:schemeClr val="dk1"/>
                          </a:solidFill>
                          <a:effectLst/>
                          <a:latin typeface="+mn-lt"/>
                          <a:ea typeface="+mn-ea"/>
                          <a:cs typeface="+mn-cs"/>
                        </a:rPr>
                        <a:t>Applied Microeconomics</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1"/>
                  </a:ext>
                </a:extLst>
              </a:tr>
              <a:tr h="429907">
                <a:tc>
                  <a:txBody>
                    <a:bodyPr/>
                    <a:lstStyle/>
                    <a:p>
                      <a:r>
                        <a:rPr lang="en-US" altLang="zh-TW" sz="1800" kern="1200" dirty="0" smtClean="0">
                          <a:solidFill>
                            <a:schemeClr val="dk1"/>
                          </a:solidFill>
                          <a:effectLst/>
                          <a:latin typeface="+mn-lt"/>
                          <a:ea typeface="+mn-ea"/>
                          <a:cs typeface="+mn-cs"/>
                        </a:rPr>
                        <a:t>Advanced Macroeconomics</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2"/>
                  </a:ext>
                </a:extLst>
              </a:tr>
              <a:tr h="429907">
                <a:tc>
                  <a:txBody>
                    <a:bodyPr/>
                    <a:lstStyle/>
                    <a:p>
                      <a:r>
                        <a:rPr lang="en-US" altLang="zh-TW" sz="1800" kern="1200" dirty="0" smtClean="0">
                          <a:solidFill>
                            <a:schemeClr val="dk1"/>
                          </a:solidFill>
                          <a:effectLst/>
                          <a:latin typeface="+mn-lt"/>
                          <a:ea typeface="+mn-ea"/>
                          <a:cs typeface="+mn-cs"/>
                        </a:rPr>
                        <a:t>Quantitative Methods</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3"/>
                  </a:ext>
                </a:extLst>
              </a:tr>
              <a:tr h="429907">
                <a:tc>
                  <a:txBody>
                    <a:bodyPr/>
                    <a:lstStyle/>
                    <a:p>
                      <a:r>
                        <a:rPr lang="en-US" altLang="zh-TW" sz="1800" kern="1200" dirty="0" smtClean="0">
                          <a:solidFill>
                            <a:schemeClr val="dk1"/>
                          </a:solidFill>
                          <a:effectLst/>
                          <a:latin typeface="+mn-lt"/>
                          <a:ea typeface="+mn-ea"/>
                          <a:cs typeface="+mn-cs"/>
                        </a:rPr>
                        <a:t>Agricultural Policy Analysis</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4"/>
                  </a:ext>
                </a:extLst>
              </a:tr>
              <a:tr h="429907">
                <a:tc>
                  <a:txBody>
                    <a:bodyPr/>
                    <a:lstStyle/>
                    <a:p>
                      <a:r>
                        <a:rPr lang="en-US" altLang="zh-TW" sz="1800" kern="1200" dirty="0" smtClean="0">
                          <a:solidFill>
                            <a:schemeClr val="dk1"/>
                          </a:solidFill>
                          <a:effectLst/>
                          <a:latin typeface="+mn-lt"/>
                          <a:ea typeface="+mn-ea"/>
                          <a:cs typeface="+mn-cs"/>
                        </a:rPr>
                        <a:t>Agricultural Development</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5"/>
                  </a:ext>
                </a:extLst>
              </a:tr>
              <a:tr h="429907">
                <a:tc>
                  <a:txBody>
                    <a:bodyPr/>
                    <a:lstStyle/>
                    <a:p>
                      <a:r>
                        <a:rPr lang="en-US" altLang="zh-TW" sz="1800" kern="1200" dirty="0" smtClean="0">
                          <a:solidFill>
                            <a:schemeClr val="dk1"/>
                          </a:solidFill>
                          <a:effectLst/>
                          <a:latin typeface="+mn-lt"/>
                          <a:ea typeface="+mn-ea"/>
                          <a:cs typeface="+mn-cs"/>
                        </a:rPr>
                        <a:t>Agribusiness Management </a:t>
                      </a:r>
                      <a:endParaRPr lang="zh-TW" altLang="en-US" dirty="0"/>
                    </a:p>
                  </a:txBody>
                  <a:tcPr/>
                </a:tc>
                <a:tc>
                  <a:txBody>
                    <a:bodyPr/>
                    <a:lstStyle/>
                    <a:p>
                      <a:r>
                        <a:rPr lang="en-US" altLang="zh-TW" dirty="0" smtClean="0"/>
                        <a:t>3</a:t>
                      </a:r>
                      <a:endParaRPr lang="zh-TW" altLang="en-US" dirty="0"/>
                    </a:p>
                  </a:txBody>
                  <a:tcPr/>
                </a:tc>
                <a:extLst>
                  <a:ext uri="{0D108BD9-81ED-4DB2-BD59-A6C34878D82A}">
                    <a16:rowId xmlns:a16="http://schemas.microsoft.com/office/drawing/2014/main" val="10006"/>
                  </a:ext>
                </a:extLst>
              </a:tr>
              <a:tr h="429907">
                <a:tc>
                  <a:txBody>
                    <a:bodyPr/>
                    <a:lstStyle/>
                    <a:p>
                      <a:r>
                        <a:rPr lang="en-US" altLang="zh-TW" i="1" dirty="0" smtClean="0"/>
                        <a:t>Elective Courses </a:t>
                      </a:r>
                      <a:endParaRPr lang="zh-TW" altLang="en-US" i="1" dirty="0"/>
                    </a:p>
                  </a:txBody>
                  <a:tcPr/>
                </a:tc>
                <a:tc>
                  <a:txBody>
                    <a:bodyPr/>
                    <a:lstStyle/>
                    <a:p>
                      <a:r>
                        <a:rPr lang="en-US" altLang="zh-TW" sz="1800" i="1" dirty="0" smtClean="0"/>
                        <a:t>6 </a:t>
                      </a:r>
                      <a:r>
                        <a:rPr lang="en-US" altLang="zh-TW" sz="1200" i="1" dirty="0" smtClean="0"/>
                        <a:t>or more</a:t>
                      </a:r>
                      <a:endParaRPr lang="en-US" altLang="zh-TW" sz="1800" i="1" dirty="0" smtClean="0"/>
                    </a:p>
                  </a:txBody>
                  <a:tcPr/>
                </a:tc>
                <a:extLst>
                  <a:ext uri="{0D108BD9-81ED-4DB2-BD59-A6C34878D82A}">
                    <a16:rowId xmlns:a16="http://schemas.microsoft.com/office/drawing/2014/main" val="10009"/>
                  </a:ext>
                </a:extLst>
              </a:tr>
              <a:tr h="429907">
                <a:tc>
                  <a:txBody>
                    <a:bodyPr/>
                    <a:lstStyle/>
                    <a:p>
                      <a:r>
                        <a:rPr lang="en-US" altLang="zh-TW" dirty="0" smtClean="0"/>
                        <a:t>Thesis</a:t>
                      </a:r>
                      <a:endParaRPr lang="zh-TW" altLang="en-US" dirty="0"/>
                    </a:p>
                  </a:txBody>
                  <a:tcPr/>
                </a:tc>
                <a:tc>
                  <a:txBody>
                    <a:bodyPr/>
                    <a:lstStyle/>
                    <a:p>
                      <a:r>
                        <a:rPr lang="en-US" altLang="zh-TW" b="1" dirty="0" smtClean="0"/>
                        <a:t>-</a:t>
                      </a:r>
                      <a:endParaRPr lang="zh-TW" altLang="en-US" b="1"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61172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57606" y="676954"/>
            <a:ext cx="10772775" cy="1097255"/>
          </a:xfrm>
        </p:spPr>
        <p:txBody>
          <a:bodyPr>
            <a:normAutofit/>
          </a:bodyPr>
          <a:lstStyle/>
          <a:p>
            <a:r>
              <a:rPr lang="en-US" altLang="zh-TW" sz="4800" dirty="0" smtClean="0"/>
              <a:t>Qualification</a:t>
            </a:r>
            <a:endParaRPr lang="zh-TW" altLang="en-US" sz="4800" dirty="0"/>
          </a:p>
        </p:txBody>
      </p:sp>
      <p:sp>
        <p:nvSpPr>
          <p:cNvPr id="3" name="內容版面配置區 2"/>
          <p:cNvSpPr>
            <a:spLocks noGrp="1"/>
          </p:cNvSpPr>
          <p:nvPr>
            <p:ph idx="1"/>
          </p:nvPr>
        </p:nvSpPr>
        <p:spPr>
          <a:xfrm>
            <a:off x="676656" y="1774210"/>
            <a:ext cx="6761374" cy="4299044"/>
          </a:xfrm>
        </p:spPr>
        <p:txBody>
          <a:bodyPr>
            <a:normAutofit/>
          </a:bodyPr>
          <a:lstStyle/>
          <a:p>
            <a:pPr>
              <a:buClr>
                <a:schemeClr val="tx2">
                  <a:lumMod val="75000"/>
                  <a:lumOff val="25000"/>
                </a:schemeClr>
              </a:buClr>
              <a:buFont typeface="Arial" panose="020B0604020202020204" pitchFamily="34" charset="0"/>
              <a:buChar char="•"/>
            </a:pPr>
            <a:r>
              <a:rPr lang="en-US" altLang="zh-TW" dirty="0" smtClean="0"/>
              <a:t> </a:t>
            </a:r>
            <a:r>
              <a:rPr lang="en-US" altLang="zh-TW" sz="2300" dirty="0" smtClean="0"/>
              <a:t>Applicants must hold a bachelor’s degree in fields related to Agricultural Economics at foreign universities and colleges approved by the Taiwan Ministry if Education.</a:t>
            </a:r>
          </a:p>
          <a:p>
            <a:pPr>
              <a:buClr>
                <a:schemeClr val="tx2">
                  <a:lumMod val="75000"/>
                  <a:lumOff val="25000"/>
                </a:schemeClr>
              </a:buClr>
              <a:buFont typeface="Arial" panose="020B0604020202020204" pitchFamily="34" charset="0"/>
              <a:buChar char="•"/>
            </a:pPr>
            <a:r>
              <a:rPr lang="en-US" altLang="zh-TW" sz="2300" dirty="0"/>
              <a:t> </a:t>
            </a:r>
            <a:r>
              <a:rPr lang="en-US" altLang="zh-TW" sz="2300" dirty="0" smtClean="0"/>
              <a:t>Applicants are expected to be equipped with basic mathematics and calculus concepts; also applicants should have Economics and Statistics prerequisite.</a:t>
            </a:r>
          </a:p>
          <a:p>
            <a:pPr>
              <a:buClr>
                <a:schemeClr val="tx2">
                  <a:lumMod val="75000"/>
                  <a:lumOff val="25000"/>
                </a:schemeClr>
              </a:buClr>
              <a:buFont typeface="Arial" panose="020B0604020202020204" pitchFamily="34" charset="0"/>
              <a:buChar char="•"/>
            </a:pPr>
            <a:r>
              <a:rPr lang="en-US" altLang="zh-TW" sz="2300" dirty="0" smtClean="0"/>
              <a:t> Applicants from countries where English is not the official language or those who have completed their bachelor’s degree at a non-English speaking academic institution, is required to take TOEFL or provide English-proficiency verifications.</a:t>
            </a:r>
          </a:p>
          <a:p>
            <a:endParaRPr lang="zh-TW" altLang="en-US" dirty="0"/>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t="5971" b="8656"/>
          <a:stretch/>
        </p:blipFill>
        <p:spPr>
          <a:xfrm>
            <a:off x="7587228" y="1009933"/>
            <a:ext cx="4074089" cy="5227093"/>
          </a:xfrm>
          <a:prstGeom prst="rect">
            <a:avLst/>
          </a:prstGeom>
          <a:ln>
            <a:noFill/>
          </a:ln>
          <a:effectLst>
            <a:softEdge rad="112500"/>
          </a:effectLst>
        </p:spPr>
      </p:pic>
    </p:spTree>
    <p:extLst>
      <p:ext uri="{BB962C8B-B14F-4D97-AF65-F5344CB8AC3E}">
        <p14:creationId xmlns:p14="http://schemas.microsoft.com/office/powerpoint/2010/main" val="253785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57224" y="777922"/>
            <a:ext cx="10772775" cy="955344"/>
          </a:xfrm>
        </p:spPr>
        <p:txBody>
          <a:bodyPr>
            <a:normAutofit/>
          </a:bodyPr>
          <a:lstStyle/>
          <a:p>
            <a:r>
              <a:rPr lang="en-US" altLang="zh-TW" sz="4800" dirty="0" smtClean="0"/>
              <a:t>Admission</a:t>
            </a:r>
            <a:endParaRPr lang="zh-TW" altLang="en-US" sz="4800" dirty="0"/>
          </a:p>
        </p:txBody>
      </p:sp>
      <p:sp>
        <p:nvSpPr>
          <p:cNvPr id="3" name="內容版面配置區 2"/>
          <p:cNvSpPr>
            <a:spLocks noGrp="1"/>
          </p:cNvSpPr>
          <p:nvPr>
            <p:ph idx="1"/>
          </p:nvPr>
        </p:nvSpPr>
        <p:spPr>
          <a:xfrm>
            <a:off x="676656" y="1733266"/>
            <a:ext cx="10753725" cy="4858603"/>
          </a:xfrm>
        </p:spPr>
        <p:txBody>
          <a:bodyPr>
            <a:normAutofit fontScale="77500" lnSpcReduction="20000"/>
          </a:bodyPr>
          <a:lstStyle/>
          <a:p>
            <a:pPr marL="0" indent="0">
              <a:buNone/>
            </a:pPr>
            <a:r>
              <a:rPr lang="en-US" altLang="zh-TW" sz="2300" b="1" dirty="0" smtClean="0">
                <a:solidFill>
                  <a:srgbClr val="FFC000"/>
                </a:solidFill>
              </a:rPr>
              <a:t>APPLY </a:t>
            </a:r>
            <a:r>
              <a:rPr lang="en-US" altLang="zh-TW" sz="2300" b="1" dirty="0">
                <a:solidFill>
                  <a:srgbClr val="FFC000"/>
                </a:solidFill>
              </a:rPr>
              <a:t>NOW! </a:t>
            </a:r>
            <a:r>
              <a:rPr lang="en-US" altLang="zh-TW" sz="2300" dirty="0"/>
              <a:t>at </a:t>
            </a:r>
            <a:r>
              <a:rPr lang="en-US" altLang="zh-TW" sz="2300" dirty="0">
                <a:solidFill>
                  <a:srgbClr val="FF0000"/>
                </a:solidFill>
              </a:rPr>
              <a:t>BOTH</a:t>
            </a:r>
            <a:r>
              <a:rPr lang="en-US" altLang="zh-TW" sz="2300" dirty="0"/>
              <a:t> Online Application System </a:t>
            </a:r>
            <a:r>
              <a:rPr lang="en-US" altLang="zh-TW" sz="2300" dirty="0" smtClean="0"/>
              <a:t>below</a:t>
            </a:r>
          </a:p>
          <a:p>
            <a:pPr marL="0" indent="0">
              <a:buNone/>
            </a:pPr>
            <a:r>
              <a:rPr lang="en-US" altLang="zh-TW" sz="2300" dirty="0" smtClean="0"/>
              <a:t>Step 1: </a:t>
            </a:r>
            <a:r>
              <a:rPr lang="en-US" altLang="zh-TW" sz="2300" b="1" dirty="0" smtClean="0">
                <a:solidFill>
                  <a:srgbClr val="FF0000"/>
                </a:solidFill>
              </a:rPr>
              <a:t>Aug 2019- 14</a:t>
            </a:r>
            <a:r>
              <a:rPr lang="en-US" altLang="zh-TW" sz="2300" b="1" baseline="30000" dirty="0" smtClean="0">
                <a:solidFill>
                  <a:srgbClr val="FF0000"/>
                </a:solidFill>
              </a:rPr>
              <a:t>th</a:t>
            </a:r>
            <a:r>
              <a:rPr lang="en-US" altLang="zh-TW" sz="2300" b="1" dirty="0" smtClean="0">
                <a:solidFill>
                  <a:srgbClr val="FF0000"/>
                </a:solidFill>
              </a:rPr>
              <a:t> Feb. 2020</a:t>
            </a:r>
            <a:r>
              <a:rPr lang="en-US" altLang="zh-TW" sz="2300" dirty="0" smtClean="0"/>
              <a:t>- Apply </a:t>
            </a:r>
            <a:r>
              <a:rPr lang="en-US" altLang="zh-TW" sz="2300" b="1" dirty="0" smtClean="0">
                <a:solidFill>
                  <a:srgbClr val="7030A0"/>
                </a:solidFill>
              </a:rPr>
              <a:t>the program </a:t>
            </a:r>
            <a:r>
              <a:rPr lang="en-US" altLang="zh-TW" sz="2300" dirty="0" smtClean="0"/>
              <a:t>through Office of International Affairs, NTU</a:t>
            </a:r>
            <a:endParaRPr lang="en-US" altLang="zh-TW" sz="2300" dirty="0"/>
          </a:p>
          <a:p>
            <a:r>
              <a:rPr lang="en-US" altLang="zh-TW" sz="2300" dirty="0">
                <a:hlinkClick r:id="rId2"/>
              </a:rPr>
              <a:t>http://</a:t>
            </a:r>
            <a:r>
              <a:rPr lang="en-US" altLang="zh-TW" sz="2300" dirty="0" smtClean="0">
                <a:hlinkClick r:id="rId2"/>
              </a:rPr>
              <a:t>www.oia.ntu.edu.tw/study-at-ntu/degree-student/202021-admission</a:t>
            </a:r>
            <a:endParaRPr lang="en-US" altLang="zh-TW" sz="2300" dirty="0" smtClean="0"/>
          </a:p>
          <a:p>
            <a:pPr marL="0" indent="0">
              <a:buNone/>
            </a:pPr>
            <a:endParaRPr lang="en-US" altLang="zh-TW" sz="2300" dirty="0" smtClean="0"/>
          </a:p>
          <a:p>
            <a:pPr marL="0" indent="0">
              <a:buNone/>
            </a:pPr>
            <a:r>
              <a:rPr lang="en-US" altLang="zh-TW" sz="2300" dirty="0" smtClean="0"/>
              <a:t>Step 2: </a:t>
            </a:r>
            <a:r>
              <a:rPr lang="en-US" altLang="zh-TW" sz="2300" b="1" dirty="0" smtClean="0">
                <a:solidFill>
                  <a:srgbClr val="FF0000"/>
                </a:solidFill>
              </a:rPr>
              <a:t>Jan. 2020- Feb. 2020- </a:t>
            </a:r>
            <a:r>
              <a:rPr lang="en-US" altLang="zh-TW" sz="2300" dirty="0" smtClean="0"/>
              <a:t>Apply </a:t>
            </a:r>
            <a:r>
              <a:rPr lang="en-US" altLang="zh-TW" sz="2300" b="1" dirty="0" smtClean="0">
                <a:solidFill>
                  <a:srgbClr val="7030A0"/>
                </a:solidFill>
              </a:rPr>
              <a:t>the Taiwan </a:t>
            </a:r>
            <a:r>
              <a:rPr lang="en-US" altLang="zh-TW" sz="2300" b="1" dirty="0" err="1" smtClean="0">
                <a:solidFill>
                  <a:srgbClr val="7030A0"/>
                </a:solidFill>
              </a:rPr>
              <a:t>ICDF</a:t>
            </a:r>
            <a:r>
              <a:rPr lang="en-US" altLang="zh-TW" sz="2300" b="1" dirty="0" smtClean="0">
                <a:solidFill>
                  <a:srgbClr val="7030A0"/>
                </a:solidFill>
              </a:rPr>
              <a:t> Scholarship</a:t>
            </a:r>
            <a:endParaRPr lang="en-US" altLang="zh-TW" sz="2300" b="1" dirty="0">
              <a:solidFill>
                <a:srgbClr val="7030A0"/>
              </a:solidFill>
            </a:endParaRPr>
          </a:p>
          <a:p>
            <a:r>
              <a:rPr lang="en-US" altLang="zh-TW" sz="2300" dirty="0" smtClean="0">
                <a:hlinkClick r:id="rId3"/>
              </a:rPr>
              <a:t>http</a:t>
            </a:r>
            <a:r>
              <a:rPr lang="en-US" altLang="zh-TW" sz="2300" dirty="0">
                <a:hlinkClick r:id="rId3"/>
              </a:rPr>
              <a:t>://</a:t>
            </a:r>
            <a:r>
              <a:rPr lang="en-US" altLang="zh-TW" sz="2300" dirty="0" smtClean="0">
                <a:hlinkClick r:id="rId3"/>
              </a:rPr>
              <a:t>www.icdf.org.tw/TSP/Welcome.aspx</a:t>
            </a:r>
            <a:r>
              <a:rPr lang="en-US" altLang="zh-TW" sz="2300" dirty="0" smtClean="0"/>
              <a:t> </a:t>
            </a:r>
            <a:endParaRPr lang="en-US" altLang="zh-TW" sz="2300" dirty="0"/>
          </a:p>
          <a:p>
            <a:r>
              <a:rPr lang="en-US" altLang="zh-TW" sz="2300" dirty="0" smtClean="0"/>
              <a:t>Documents Required:</a:t>
            </a:r>
          </a:p>
          <a:p>
            <a:pPr marL="937260" lvl="3" indent="-457200">
              <a:buFont typeface="+mj-lt"/>
              <a:buAutoNum type="arabicPeriod"/>
            </a:pPr>
            <a:r>
              <a:rPr lang="en-US" altLang="zh-TW" sz="2000" dirty="0" smtClean="0"/>
              <a:t>Highest degree diploma </a:t>
            </a:r>
          </a:p>
          <a:p>
            <a:pPr marL="937260" lvl="3" indent="-457200">
              <a:buFont typeface="+mj-lt"/>
              <a:buAutoNum type="arabicPeriod"/>
            </a:pPr>
            <a:r>
              <a:rPr lang="en-US" altLang="zh-TW" sz="2000" dirty="0" smtClean="0"/>
              <a:t>Highest degree transcript or study record </a:t>
            </a:r>
          </a:p>
          <a:p>
            <a:pPr marL="937260" lvl="3" indent="-457200">
              <a:buFont typeface="+mj-lt"/>
              <a:buAutoNum type="arabicPeriod"/>
            </a:pPr>
            <a:r>
              <a:rPr lang="en-US" altLang="zh-TW" sz="2000" dirty="0" smtClean="0"/>
              <a:t>Proof of language proficiency (if applicable)</a:t>
            </a:r>
          </a:p>
          <a:p>
            <a:pPr marL="937260" lvl="3" indent="-457200">
              <a:buFont typeface="+mj-lt"/>
              <a:buAutoNum type="arabicPeriod"/>
            </a:pPr>
            <a:r>
              <a:rPr lang="en-US" altLang="zh-TW" sz="2000" dirty="0" smtClean="0"/>
              <a:t>Photocopy of passport(s) (if available)</a:t>
            </a:r>
          </a:p>
          <a:p>
            <a:pPr marL="937260" lvl="3" indent="-457200">
              <a:buFont typeface="+mj-lt"/>
              <a:buAutoNum type="arabicPeriod"/>
            </a:pPr>
            <a:r>
              <a:rPr lang="en-US" altLang="zh-TW" sz="2000" dirty="0" smtClean="0"/>
              <a:t>Photocopy of ROC Alien Resident Certificate (if available)</a:t>
            </a:r>
          </a:p>
          <a:p>
            <a:pPr marL="937260" lvl="3" indent="-457200">
              <a:buFont typeface="+mj-lt"/>
              <a:buAutoNum type="arabicPeriod"/>
            </a:pPr>
            <a:r>
              <a:rPr lang="en-US" altLang="zh-TW" sz="2000" dirty="0" smtClean="0"/>
              <a:t>Financial statement</a:t>
            </a:r>
          </a:p>
          <a:p>
            <a:pPr marL="937260" lvl="3" indent="-457200">
              <a:buFont typeface="+mj-lt"/>
              <a:buAutoNum type="arabicPeriod"/>
            </a:pPr>
            <a:r>
              <a:rPr lang="en-US" altLang="zh-TW" sz="2000" dirty="0" smtClean="0"/>
              <a:t>Declaration form and Authorization form</a:t>
            </a:r>
          </a:p>
          <a:p>
            <a:pPr marL="937260" lvl="3" indent="-457200">
              <a:buFont typeface="+mj-lt"/>
              <a:buAutoNum type="arabicPeriod"/>
            </a:pPr>
            <a:r>
              <a:rPr lang="en-US" altLang="zh-TW" sz="2000" dirty="0" smtClean="0"/>
              <a:t>Receipt of application fee</a:t>
            </a:r>
          </a:p>
          <a:p>
            <a:pPr marL="937260" lvl="3" indent="-457200">
              <a:buFont typeface="+mj-lt"/>
              <a:buAutoNum type="arabicPeriod"/>
            </a:pPr>
            <a:r>
              <a:rPr lang="en-US" altLang="zh-TW" sz="2000" dirty="0" smtClean="0"/>
              <a:t>2 Recommendation Letter(s) (The letter should be written in English and is preferred in A4 size)</a:t>
            </a:r>
          </a:p>
          <a:p>
            <a:pPr marL="937260" lvl="3" indent="-457200">
              <a:buFont typeface="+mj-lt"/>
              <a:buAutoNum type="arabicPeriod"/>
            </a:pPr>
            <a:r>
              <a:rPr lang="en-US" altLang="zh-TW" sz="2000" dirty="0" smtClean="0"/>
              <a:t>Study plan (Study plan </a:t>
            </a:r>
            <a:r>
              <a:rPr lang="en-US" altLang="zh-TW" sz="2000" dirty="0"/>
              <a:t>should be written in English and is preferred in A4 size</a:t>
            </a:r>
            <a:r>
              <a:rPr lang="en-US" altLang="zh-TW" sz="2000" dirty="0" smtClean="0"/>
              <a:t>)</a:t>
            </a:r>
          </a:p>
          <a:p>
            <a:pPr marL="937260" lvl="3" indent="-457200">
              <a:buFont typeface="+mj-lt"/>
              <a:buAutoNum type="arabicPeriod"/>
            </a:pPr>
            <a:endParaRPr lang="en-US" altLang="zh-TW" dirty="0"/>
          </a:p>
          <a:p>
            <a:pPr marL="4572" lvl="1" indent="0">
              <a:buNone/>
            </a:pPr>
            <a:endParaRPr lang="en-US" altLang="zh-TW" dirty="0" smtClean="0"/>
          </a:p>
        </p:txBody>
      </p:sp>
      <p:pic>
        <p:nvPicPr>
          <p:cNvPr id="5" name="圖片 4"/>
          <p:cNvPicPr>
            <a:picLocks noChangeAspect="1"/>
          </p:cNvPicPr>
          <p:nvPr/>
        </p:nvPicPr>
        <p:blipFill rotWithShape="1">
          <a:blip r:embed="rId4">
            <a:extLst>
              <a:ext uri="{28A0092B-C50C-407E-A947-70E740481C1C}">
                <a14:useLocalDpi xmlns:a14="http://schemas.microsoft.com/office/drawing/2010/main" val="0"/>
              </a:ext>
            </a:extLst>
          </a:blip>
          <a:srcRect l="440" t="8902" r="1110" b="3465"/>
          <a:stretch/>
        </p:blipFill>
        <p:spPr>
          <a:xfrm>
            <a:off x="7176504" y="563533"/>
            <a:ext cx="4415050" cy="1384123"/>
          </a:xfrm>
          <a:prstGeom prst="rect">
            <a:avLst/>
          </a:prstGeom>
          <a:ln>
            <a:noFill/>
          </a:ln>
          <a:effectLst>
            <a:softEdge rad="112500"/>
          </a:effectLst>
        </p:spPr>
      </p:pic>
    </p:spTree>
    <p:extLst>
      <p:ext uri="{BB962C8B-B14F-4D97-AF65-F5344CB8AC3E}">
        <p14:creationId xmlns:p14="http://schemas.microsoft.com/office/powerpoint/2010/main" val="194828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57224" y="777922"/>
            <a:ext cx="10772775" cy="955344"/>
          </a:xfrm>
        </p:spPr>
        <p:txBody>
          <a:bodyPr>
            <a:normAutofit/>
          </a:bodyPr>
          <a:lstStyle/>
          <a:p>
            <a:r>
              <a:rPr lang="en-US" altLang="zh-TW" sz="4800" dirty="0" smtClean="0"/>
              <a:t>Frequently asked questions</a:t>
            </a:r>
            <a:endParaRPr lang="zh-TW" altLang="en-US" sz="4800" dirty="0"/>
          </a:p>
        </p:txBody>
      </p:sp>
      <p:sp>
        <p:nvSpPr>
          <p:cNvPr id="3" name="內容版面配置區 2"/>
          <p:cNvSpPr>
            <a:spLocks noGrp="1"/>
          </p:cNvSpPr>
          <p:nvPr>
            <p:ph idx="1"/>
          </p:nvPr>
        </p:nvSpPr>
        <p:spPr>
          <a:xfrm>
            <a:off x="676274" y="1843311"/>
            <a:ext cx="10753725" cy="4515643"/>
          </a:xfrm>
        </p:spPr>
        <p:txBody>
          <a:bodyPr>
            <a:normAutofit/>
          </a:bodyPr>
          <a:lstStyle/>
          <a:p>
            <a:pPr>
              <a:buClr>
                <a:schemeClr val="tx2">
                  <a:lumMod val="75000"/>
                  <a:lumOff val="25000"/>
                </a:schemeClr>
              </a:buClr>
              <a:buFont typeface="Arial" panose="020B0604020202020204" pitchFamily="34" charset="0"/>
              <a:buChar char="•"/>
            </a:pPr>
            <a:r>
              <a:rPr lang="en-US" altLang="zh-TW" dirty="0" smtClean="0"/>
              <a:t>   Do </a:t>
            </a:r>
            <a:r>
              <a:rPr lang="en-US" altLang="zh-TW" dirty="0"/>
              <a:t>I need to provide </a:t>
            </a:r>
            <a:r>
              <a:rPr lang="en-US" altLang="zh-TW" b="1" dirty="0" smtClean="0"/>
              <a:t>Financial </a:t>
            </a:r>
            <a:r>
              <a:rPr lang="en-US" altLang="zh-TW" b="1" dirty="0"/>
              <a:t>Statement</a:t>
            </a:r>
            <a:r>
              <a:rPr lang="en-US" altLang="zh-TW" dirty="0" smtClean="0"/>
              <a:t>?</a:t>
            </a:r>
          </a:p>
          <a:p>
            <a:pPr marL="4572" lvl="1" indent="0">
              <a:buClr>
                <a:schemeClr val="tx2">
                  <a:lumMod val="75000"/>
                  <a:lumOff val="25000"/>
                </a:schemeClr>
              </a:buClr>
              <a:buNone/>
            </a:pPr>
            <a:endParaRPr lang="en-US" altLang="zh-TW" dirty="0" smtClean="0"/>
          </a:p>
          <a:p>
            <a:pPr marL="4572" lvl="1" indent="0">
              <a:buClr>
                <a:schemeClr val="tx2">
                  <a:lumMod val="75000"/>
                  <a:lumOff val="25000"/>
                </a:schemeClr>
              </a:buClr>
              <a:buNone/>
            </a:pPr>
            <a:r>
              <a:rPr lang="en-US" altLang="zh-TW" dirty="0" smtClean="0"/>
              <a:t>To provide </a:t>
            </a:r>
            <a:r>
              <a:rPr lang="en-US" altLang="zh-TW" dirty="0"/>
              <a:t>Financial </a:t>
            </a:r>
            <a:r>
              <a:rPr lang="en-US" altLang="zh-TW" dirty="0" smtClean="0"/>
              <a:t>Statement during </a:t>
            </a:r>
            <a:r>
              <a:rPr lang="en-US" altLang="zh-TW" dirty="0"/>
              <a:t>application is a policy from Ministry of Education of the Republic of China (</a:t>
            </a:r>
            <a:r>
              <a:rPr lang="en-US" altLang="zh-TW" dirty="0" smtClean="0"/>
              <a:t>Taiwan), please upload </a:t>
            </a:r>
            <a:r>
              <a:rPr lang="en-US" altLang="zh-TW" dirty="0"/>
              <a:t>the financial statement as the application system required. If the bank account is not under your name or has insufficient funds, a financial statement with a signed guarantee of financial support is necessary. </a:t>
            </a:r>
            <a:endParaRPr lang="en-US" altLang="zh-TW" dirty="0" smtClean="0"/>
          </a:p>
          <a:p>
            <a:pPr>
              <a:buClr>
                <a:schemeClr val="tx2">
                  <a:lumMod val="75000"/>
                  <a:lumOff val="25000"/>
                </a:schemeClr>
              </a:buClr>
              <a:buFont typeface="Arial" panose="020B0604020202020204" pitchFamily="34" charset="0"/>
              <a:buChar char="•"/>
            </a:pPr>
            <a:r>
              <a:rPr lang="en-US" altLang="zh-TW" dirty="0"/>
              <a:t> </a:t>
            </a:r>
            <a:r>
              <a:rPr lang="en-US" altLang="zh-TW" dirty="0" smtClean="0"/>
              <a:t>  And for </a:t>
            </a:r>
            <a:r>
              <a:rPr lang="en-US" altLang="zh-TW" b="1" dirty="0" smtClean="0"/>
              <a:t>Application Fee</a:t>
            </a:r>
            <a:r>
              <a:rPr lang="en-US" altLang="zh-TW" dirty="0" smtClean="0"/>
              <a:t>?</a:t>
            </a:r>
          </a:p>
          <a:p>
            <a:pPr marL="4572" lvl="1" indent="0">
              <a:buClr>
                <a:schemeClr val="tx2">
                  <a:lumMod val="75000"/>
                  <a:lumOff val="25000"/>
                </a:schemeClr>
              </a:buClr>
              <a:buNone/>
            </a:pPr>
            <a:endParaRPr lang="en-US" altLang="zh-TW" dirty="0" smtClean="0"/>
          </a:p>
          <a:p>
            <a:pPr marL="4572" lvl="1" indent="0">
              <a:buClr>
                <a:schemeClr val="tx2">
                  <a:lumMod val="75000"/>
                  <a:lumOff val="25000"/>
                </a:schemeClr>
              </a:buClr>
              <a:buNone/>
            </a:pPr>
            <a:r>
              <a:rPr lang="en-US" altLang="zh-TW" dirty="0" smtClean="0"/>
              <a:t>If </a:t>
            </a:r>
            <a:r>
              <a:rPr lang="en-US" altLang="zh-TW" dirty="0"/>
              <a:t>you are applying for TaiwanICDF Scholarship, please download your </a:t>
            </a:r>
            <a:r>
              <a:rPr lang="en-US" altLang="zh-TW" b="1" dirty="0">
                <a:solidFill>
                  <a:schemeClr val="tx1"/>
                </a:solidFill>
              </a:rPr>
              <a:t>blank</a:t>
            </a:r>
            <a:r>
              <a:rPr lang="en-US" altLang="zh-TW" b="1" dirty="0"/>
              <a:t> Domestic Payment Form (for payment within Taiwan) file </a:t>
            </a:r>
            <a:r>
              <a:rPr lang="en-US" altLang="zh-TW" dirty="0"/>
              <a:t>and send it to this e-mail </a:t>
            </a:r>
            <a:r>
              <a:rPr lang="en-US" altLang="zh-TW" dirty="0">
                <a:hlinkClick r:id="rId2"/>
              </a:rPr>
              <a:t>agecimp@agec.ntu.edu.tw</a:t>
            </a:r>
            <a:r>
              <a:rPr lang="en-US" altLang="zh-TW" dirty="0"/>
              <a:t> we will proceed to the following steps.</a:t>
            </a:r>
          </a:p>
          <a:p>
            <a:pPr marL="4572" lvl="1" indent="0">
              <a:buClr>
                <a:schemeClr val="tx2">
                  <a:lumMod val="75000"/>
                  <a:lumOff val="25000"/>
                </a:schemeClr>
              </a:buClr>
              <a:buNone/>
            </a:pPr>
            <a:endParaRPr lang="en-US" altLang="zh-TW" dirty="0" smtClean="0"/>
          </a:p>
        </p:txBody>
      </p:sp>
      <p:pic>
        <p:nvPicPr>
          <p:cNvPr id="4"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55690" y="560269"/>
            <a:ext cx="3571875" cy="1390650"/>
          </a:xfrm>
          <a:prstGeom prst="rect">
            <a:avLst/>
          </a:prstGeom>
        </p:spPr>
      </p:pic>
    </p:spTree>
    <p:extLst>
      <p:ext uri="{BB962C8B-B14F-4D97-AF65-F5344CB8AC3E}">
        <p14:creationId xmlns:p14="http://schemas.microsoft.com/office/powerpoint/2010/main" val="153190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57224" y="408791"/>
            <a:ext cx="10772775" cy="1226372"/>
          </a:xfrm>
        </p:spPr>
        <p:txBody>
          <a:bodyPr>
            <a:normAutofit/>
          </a:bodyPr>
          <a:lstStyle/>
          <a:p>
            <a:r>
              <a:rPr lang="en-US" altLang="zh-TW" sz="4800" dirty="0" smtClean="0"/>
              <a:t>Contact Information</a:t>
            </a:r>
            <a:endParaRPr lang="zh-TW" altLang="en-US" sz="4800" dirty="0"/>
          </a:p>
        </p:txBody>
      </p:sp>
      <p:sp>
        <p:nvSpPr>
          <p:cNvPr id="3" name="內容版面配置區 2"/>
          <p:cNvSpPr>
            <a:spLocks noGrp="1"/>
          </p:cNvSpPr>
          <p:nvPr>
            <p:ph idx="1"/>
          </p:nvPr>
        </p:nvSpPr>
        <p:spPr>
          <a:xfrm>
            <a:off x="676656" y="1387736"/>
            <a:ext cx="10753725" cy="4787153"/>
          </a:xfrm>
        </p:spPr>
        <p:txBody>
          <a:bodyPr>
            <a:noAutofit/>
          </a:bodyPr>
          <a:lstStyle/>
          <a:p>
            <a:r>
              <a:rPr lang="en-US" altLang="zh-TW" sz="2000" dirty="0" smtClean="0"/>
              <a:t>Department of Agricultural Economics,</a:t>
            </a:r>
          </a:p>
          <a:p>
            <a:r>
              <a:rPr lang="en-US" altLang="zh-TW" sz="2000" dirty="0" smtClean="0"/>
              <a:t>National Taiwan University</a:t>
            </a:r>
          </a:p>
          <a:p>
            <a:r>
              <a:rPr lang="en-US" altLang="zh-TW" sz="2000" dirty="0" smtClean="0"/>
              <a:t>No. 1, Section 4, Roosevelt Road, </a:t>
            </a:r>
            <a:r>
              <a:rPr lang="en-US" altLang="zh-TW" sz="2000" dirty="0" err="1" smtClean="0"/>
              <a:t>Da’an</a:t>
            </a:r>
            <a:r>
              <a:rPr lang="en-US" altLang="zh-TW" sz="2000" dirty="0" smtClean="0"/>
              <a:t> District, </a:t>
            </a:r>
          </a:p>
          <a:p>
            <a:r>
              <a:rPr lang="en-US" altLang="zh-TW" sz="2000" dirty="0" smtClean="0"/>
              <a:t>Taipei 106, ROC Taiwan</a:t>
            </a:r>
          </a:p>
          <a:p>
            <a:endParaRPr lang="en-US" altLang="zh-TW" sz="2000" dirty="0"/>
          </a:p>
          <a:p>
            <a:r>
              <a:rPr lang="en-US" altLang="zh-TW" sz="2000" dirty="0"/>
              <a:t>Contact: </a:t>
            </a:r>
            <a:r>
              <a:rPr lang="en-US" altLang="zh-TW" sz="2000" dirty="0" smtClean="0"/>
              <a:t>Mr. Alan Wu</a:t>
            </a:r>
            <a:endParaRPr lang="en-US" altLang="zh-TW" sz="2000" dirty="0"/>
          </a:p>
          <a:p>
            <a:r>
              <a:rPr lang="en-US" altLang="zh-TW" sz="2000" dirty="0"/>
              <a:t>E-mail: </a:t>
            </a:r>
            <a:r>
              <a:rPr lang="en-US" altLang="zh-TW" sz="2000" dirty="0">
                <a:hlinkClick r:id="rId2"/>
              </a:rPr>
              <a:t>agecimp@agec.ntu.edu.tw</a:t>
            </a:r>
            <a:endParaRPr lang="en-US" altLang="zh-TW" sz="2000" dirty="0"/>
          </a:p>
          <a:p>
            <a:r>
              <a:rPr lang="en-US" altLang="zh-TW" sz="2000" dirty="0">
                <a:hlinkClick r:id="rId3"/>
              </a:rPr>
              <a:t>http://oia.ntu.edu.tw/</a:t>
            </a:r>
            <a:r>
              <a:rPr lang="en-US" altLang="zh-TW" sz="2000" dirty="0"/>
              <a:t> (Study at NTU &gt; Degree Student &gt; </a:t>
            </a:r>
            <a:r>
              <a:rPr lang="en-US" altLang="zh-TW" sz="2000" dirty="0" smtClean="0"/>
              <a:t>2020/2021 </a:t>
            </a:r>
            <a:r>
              <a:rPr lang="en-US" altLang="zh-TW" sz="2000" dirty="0"/>
              <a:t>Admission)</a:t>
            </a:r>
          </a:p>
          <a:p>
            <a:r>
              <a:rPr lang="en-US" altLang="zh-TW" sz="2000" dirty="0">
                <a:hlinkClick r:id="rId4"/>
              </a:rPr>
              <a:t>http://www.agec.ntu.edu.tw/inter/super_pages.php?ID=inter1</a:t>
            </a:r>
            <a:endParaRPr lang="en-US" altLang="zh-TW" sz="2000" dirty="0"/>
          </a:p>
          <a:p>
            <a:r>
              <a:rPr lang="en-US" altLang="zh-TW" sz="2000" dirty="0">
                <a:hlinkClick r:id="rId5"/>
              </a:rPr>
              <a:t>https://</a:t>
            </a:r>
            <a:r>
              <a:rPr lang="en-US" altLang="zh-TW" sz="2000" dirty="0" smtClean="0">
                <a:hlinkClick r:id="rId5"/>
              </a:rPr>
              <a:t>www.facebook.com/impagec</a:t>
            </a:r>
            <a:r>
              <a:rPr lang="en-US" altLang="zh-TW" sz="2000" dirty="0" smtClean="0"/>
              <a:t> </a:t>
            </a:r>
            <a:endParaRPr lang="en-US" altLang="zh-TW" sz="2000" dirty="0"/>
          </a:p>
          <a:p>
            <a:r>
              <a:rPr lang="en-US" altLang="zh-TW" sz="2000" dirty="0"/>
              <a:t>TEL: 886-2-3366-2674</a:t>
            </a:r>
          </a:p>
          <a:p>
            <a:r>
              <a:rPr lang="en-US" altLang="zh-TW" sz="2000" dirty="0"/>
              <a:t>FAX: 886-2-2362-8496</a:t>
            </a:r>
            <a:endParaRPr lang="zh-TW" altLang="en-US" sz="2000" dirty="0"/>
          </a:p>
        </p:txBody>
      </p:sp>
      <p:pic>
        <p:nvPicPr>
          <p:cNvPr id="4" name="圖片 3"/>
          <p:cNvPicPr>
            <a:picLocks noChangeAspect="1"/>
          </p:cNvPicPr>
          <p:nvPr/>
        </p:nvPicPr>
        <p:blipFill rotWithShape="1">
          <a:blip r:embed="rId6">
            <a:extLst>
              <a:ext uri="{28A0092B-C50C-407E-A947-70E740481C1C}">
                <a14:useLocalDpi xmlns:a14="http://schemas.microsoft.com/office/drawing/2010/main" val="0"/>
              </a:ext>
            </a:extLst>
          </a:blip>
          <a:srcRect b="23656"/>
          <a:stretch/>
        </p:blipFill>
        <p:spPr>
          <a:xfrm>
            <a:off x="5961681" y="1021977"/>
            <a:ext cx="5276779" cy="2664684"/>
          </a:xfrm>
          <a:prstGeom prst="rect">
            <a:avLst/>
          </a:prstGeom>
          <a:ln>
            <a:noFill/>
          </a:ln>
          <a:effectLst>
            <a:softEdge rad="112500"/>
          </a:effectLst>
        </p:spPr>
      </p:pic>
      <p:pic>
        <p:nvPicPr>
          <p:cNvPr id="5" name="圖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6828" y="5243747"/>
            <a:ext cx="273422" cy="273422"/>
          </a:xfrm>
          <a:prstGeom prst="rect">
            <a:avLst/>
          </a:prstGeom>
        </p:spPr>
      </p:pic>
    </p:spTree>
    <p:extLst>
      <p:ext uri="{BB962C8B-B14F-4D97-AF65-F5344CB8AC3E}">
        <p14:creationId xmlns:p14="http://schemas.microsoft.com/office/powerpoint/2010/main" val="420763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都會">
  <a:themeElements>
    <a:clrScheme name="都會">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都會">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都會">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TC103457491[[fn=大都會]]</Template>
  <TotalTime>388</TotalTime>
  <Words>936</Words>
  <Application>Microsoft Office PowerPoint</Application>
  <PresentationFormat>寬螢幕</PresentationFormat>
  <Paragraphs>89</Paragraphs>
  <Slides>10</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10</vt:i4>
      </vt:variant>
    </vt:vector>
  </HeadingPairs>
  <TitlesOfParts>
    <vt:vector size="15" baseType="lpstr">
      <vt:lpstr>新細明體</vt:lpstr>
      <vt:lpstr>Arial</vt:lpstr>
      <vt:lpstr>Calibri</vt:lpstr>
      <vt:lpstr>Calibri Light</vt:lpstr>
      <vt:lpstr>都會</vt:lpstr>
      <vt:lpstr>International Master’s Program in Agricultural Economics National Taiwan University</vt:lpstr>
      <vt:lpstr>Why NTU</vt:lpstr>
      <vt:lpstr>NTU—Past, Present and Future</vt:lpstr>
      <vt:lpstr>Master Program in Agricultural Economics</vt:lpstr>
      <vt:lpstr>Program Objectives</vt:lpstr>
      <vt:lpstr>Scope of Curriculum</vt:lpstr>
      <vt:lpstr>Qualification</vt:lpstr>
      <vt:lpstr>Admission</vt:lpstr>
      <vt:lpstr>Frequently asked questions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Agricultural Economics Master’s Program National Taiwan University</dc:title>
  <dc:creator>AGEC</dc:creator>
  <cp:lastModifiedBy>AGEC</cp:lastModifiedBy>
  <cp:revision>60</cp:revision>
  <dcterms:created xsi:type="dcterms:W3CDTF">2014-09-24T03:56:58Z</dcterms:created>
  <dcterms:modified xsi:type="dcterms:W3CDTF">2019-11-11T02:34:09Z</dcterms:modified>
</cp:coreProperties>
</file>